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8" r:id="rId2"/>
    <p:sldId id="256" r:id="rId3"/>
    <p:sldId id="262" r:id="rId4"/>
    <p:sldId id="263" r:id="rId5"/>
    <p:sldId id="264" r:id="rId6"/>
    <p:sldId id="268" r:id="rId7"/>
    <p:sldId id="267" r:id="rId8"/>
    <p:sldId id="261"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B9D05"/>
    <a:srgbClr val="16EE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96098" autoAdjust="0"/>
  </p:normalViewPr>
  <p:slideViewPr>
    <p:cSldViewPr>
      <p:cViewPr varScale="1">
        <p:scale>
          <a:sx n="115" d="100"/>
          <a:sy n="115" d="100"/>
        </p:scale>
        <p:origin x="576" y="20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B52F9A-8E12-4D05-8BEF-F9314129AB37}" type="datetimeFigureOut">
              <a:rPr lang="en-GB" smtClean="0"/>
              <a:t>16/07/2025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6584A5-D9A6-40EF-BADB-7C2A56662CBD}" type="slidenum">
              <a:rPr lang="en-GB" smtClean="0"/>
              <a:t>‹#›</a:t>
            </a:fld>
            <a:endParaRPr lang="en-GB"/>
          </a:p>
        </p:txBody>
      </p:sp>
    </p:spTree>
    <p:extLst>
      <p:ext uri="{BB962C8B-B14F-4D97-AF65-F5344CB8AC3E}">
        <p14:creationId xmlns:p14="http://schemas.microsoft.com/office/powerpoint/2010/main" val="2728397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a:t>
            </a:r>
          </a:p>
          <a:p>
            <a:endParaRPr lang="en-US"/>
          </a:p>
          <a:p>
            <a:r>
              <a:rPr lang="en-US"/>
              <a:t>Thank you for being here today. </a:t>
            </a:r>
          </a:p>
          <a:p>
            <a:endParaRPr lang="en-US"/>
          </a:p>
          <a:p>
            <a:r>
              <a:rPr lang="en-US"/>
              <a:t>We are Bio-PrecisionAI  we’re passionate about changing the game in drug discovery using AI.  Right now, we’re focused on developing small drug molecules for Parkinson’s disease, a condition that impacts over 10 million people worldwide and still doesn’t have a cure.</a:t>
            </a:r>
          </a:p>
          <a:p>
            <a:endParaRPr lang="en-US"/>
          </a:p>
          <a:p>
            <a:r>
              <a:rPr lang="en-US"/>
              <a:t>Our AI platform is designed to accelerate drug discovery, improve treatment outcomes, and address the urgent needs of patients. Now, we’d like to take you through how we’re turning this vision into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A6584A5-D9A6-40EF-BADB-7C2A56662CBD}" type="slidenum">
              <a:rPr lang="en-GB" smtClean="0"/>
              <a:t>2</a:t>
            </a:fld>
            <a:endParaRPr lang="en-GB"/>
          </a:p>
        </p:txBody>
      </p:sp>
    </p:spTree>
    <p:extLst>
      <p:ext uri="{BB962C8B-B14F-4D97-AF65-F5344CB8AC3E}">
        <p14:creationId xmlns:p14="http://schemas.microsoft.com/office/powerpoint/2010/main" val="3807443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04B10A5-57A7-4897-8080-4F7CBE10C5FF}"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2165438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04B10A5-57A7-4897-8080-4F7CBE10C5FF}"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1623024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04B10A5-57A7-4897-8080-4F7CBE10C5FF}"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1469601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04B10A5-57A7-4897-8080-4F7CBE10C5FF}"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190179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4B10A5-57A7-4897-8080-4F7CBE10C5FF}" type="datetimeFigureOut">
              <a:rPr lang="en-GB" smtClean="0"/>
              <a:t>16/07/2025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461743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04B10A5-57A7-4897-8080-4F7CBE10C5FF}"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2677877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04B10A5-57A7-4897-8080-4F7CBE10C5FF}" type="datetimeFigureOut">
              <a:rPr lang="en-GB" smtClean="0"/>
              <a:t>16/07/2025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1169080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04B10A5-57A7-4897-8080-4F7CBE10C5FF}" type="datetimeFigureOut">
              <a:rPr lang="en-GB" smtClean="0"/>
              <a:t>16/07/2025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3774644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4B10A5-57A7-4897-8080-4F7CBE10C5FF}" type="datetimeFigureOut">
              <a:rPr lang="en-GB" smtClean="0"/>
              <a:t>16/07/2025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410058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4B10A5-57A7-4897-8080-4F7CBE10C5FF}"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382700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04B10A5-57A7-4897-8080-4F7CBE10C5FF}" type="datetimeFigureOut">
              <a:rPr lang="en-GB" smtClean="0"/>
              <a:t>16/07/2025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691B92C-48E2-4B5B-9272-D09A596F6B5F}" type="slidenum">
              <a:rPr lang="en-GB" smtClean="0"/>
              <a:t>‹#›</a:t>
            </a:fld>
            <a:endParaRPr lang="en-GB"/>
          </a:p>
        </p:txBody>
      </p:sp>
    </p:spTree>
    <p:extLst>
      <p:ext uri="{BB962C8B-B14F-4D97-AF65-F5344CB8AC3E}">
        <p14:creationId xmlns:p14="http://schemas.microsoft.com/office/powerpoint/2010/main" val="275376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B10A5-57A7-4897-8080-4F7CBE10C5FF}" type="datetimeFigureOut">
              <a:rPr lang="en-GB" smtClean="0"/>
              <a:t>16/07/2025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91B92C-48E2-4B5B-9272-D09A596F6B5F}" type="slidenum">
              <a:rPr lang="en-GB" smtClean="0"/>
              <a:t>‹#›</a:t>
            </a:fld>
            <a:endParaRPr lang="en-GB"/>
          </a:p>
        </p:txBody>
      </p:sp>
    </p:spTree>
    <p:extLst>
      <p:ext uri="{BB962C8B-B14F-4D97-AF65-F5344CB8AC3E}">
        <p14:creationId xmlns:p14="http://schemas.microsoft.com/office/powerpoint/2010/main" val="2078412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www.w3schools.com/python/ref_list_append.asp"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svg"/><Relationship Id="rId21" Type="http://schemas.openxmlformats.org/officeDocument/2006/relationships/image" Target="../media/image34.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37.png"/><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10" Type="http://schemas.openxmlformats.org/officeDocument/2006/relationships/image" Target="../media/image23.png"/><Relationship Id="rId19"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95451" y="3271698"/>
            <a:ext cx="4448551" cy="444855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588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4" name="TextBox 4"/>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grpSp>
        <p:nvGrpSpPr>
          <p:cNvPr id="5" name="Group 5"/>
          <p:cNvGrpSpPr>
            <a:grpSpLocks noChangeAspect="1"/>
          </p:cNvGrpSpPr>
          <p:nvPr/>
        </p:nvGrpSpPr>
        <p:grpSpPr>
          <a:xfrm>
            <a:off x="6451490" y="1900093"/>
            <a:ext cx="2638837" cy="5221391"/>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999" r="-31703"/>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grpSp>
      <p:grpSp>
        <p:nvGrpSpPr>
          <p:cNvPr id="15" name="Group 15"/>
          <p:cNvGrpSpPr/>
          <p:nvPr/>
        </p:nvGrpSpPr>
        <p:grpSpPr>
          <a:xfrm>
            <a:off x="7517332" y="258621"/>
            <a:ext cx="1517896" cy="15178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8DBFF">
                    <a:alpha val="43000"/>
                  </a:srgbClr>
                </a:gs>
                <a:gs pos="50000">
                  <a:srgbClr val="045FDB">
                    <a:alpha val="43000"/>
                  </a:srgbClr>
                </a:gs>
                <a:gs pos="100000">
                  <a:srgbClr val="045FDB">
                    <a:alpha val="43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17" name="TextBox 17"/>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grpSp>
        <p:nvGrpSpPr>
          <p:cNvPr id="18" name="Group 18"/>
          <p:cNvGrpSpPr/>
          <p:nvPr/>
        </p:nvGrpSpPr>
        <p:grpSpPr>
          <a:xfrm>
            <a:off x="8321174" y="1371601"/>
            <a:ext cx="616954" cy="61695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0" name="TextBox 20"/>
            <p:cNvSpPr txBox="1"/>
            <p:nvPr/>
          </p:nvSpPr>
          <p:spPr>
            <a:xfrm>
              <a:off x="76200" y="28575"/>
              <a:ext cx="660400" cy="708025"/>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610"/>
                </a:lnSpc>
              </a:pPr>
              <a:endParaRPr sz="600"/>
            </a:p>
          </p:txBody>
        </p:sp>
      </p:grpSp>
      <p:sp>
        <p:nvSpPr>
          <p:cNvPr id="21" name="Freeform 21"/>
          <p:cNvSpPr/>
          <p:nvPr/>
        </p:nvSpPr>
        <p:spPr>
          <a:xfrm flipH="1">
            <a:off x="-2642608" y="403561"/>
            <a:ext cx="5504089" cy="2786446"/>
          </a:xfrm>
          <a:custGeom>
            <a:avLst/>
            <a:gdLst/>
            <a:ahLst/>
            <a:cxnLst/>
            <a:rect l="l" t="t" r="r" b="b"/>
            <a:pathLst>
              <a:path w="11008179" h="5572891">
                <a:moveTo>
                  <a:pt x="11008180" y="0"/>
                </a:moveTo>
                <a:lnTo>
                  <a:pt x="0" y="0"/>
                </a:lnTo>
                <a:lnTo>
                  <a:pt x="0" y="5572891"/>
                </a:lnTo>
                <a:lnTo>
                  <a:pt x="11008180" y="5572891"/>
                </a:lnTo>
                <a:lnTo>
                  <a:pt x="110081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3" name="Freeform 23"/>
          <p:cNvSpPr/>
          <p:nvPr/>
        </p:nvSpPr>
        <p:spPr>
          <a:xfrm>
            <a:off x="1" y="5389794"/>
            <a:ext cx="6563159" cy="396445"/>
          </a:xfrm>
          <a:custGeom>
            <a:avLst/>
            <a:gdLst/>
            <a:ahLst/>
            <a:cxnLst/>
            <a:rect l="l" t="t" r="r" b="b"/>
            <a:pathLst>
              <a:path w="12123446" h="697098">
                <a:moveTo>
                  <a:pt x="0" y="0"/>
                </a:moveTo>
                <a:lnTo>
                  <a:pt x="12123446" y="0"/>
                </a:lnTo>
                <a:lnTo>
                  <a:pt x="12123446" y="697098"/>
                </a:lnTo>
                <a:lnTo>
                  <a:pt x="0" y="697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4" name="Freeform 24"/>
          <p:cNvSpPr/>
          <p:nvPr/>
        </p:nvSpPr>
        <p:spPr>
          <a:xfrm>
            <a:off x="53675" y="5537300"/>
            <a:ext cx="113788" cy="132697"/>
          </a:xfrm>
          <a:custGeom>
            <a:avLst/>
            <a:gdLst/>
            <a:ahLst/>
            <a:cxnLst/>
            <a:rect l="l" t="t" r="r" b="b"/>
            <a:pathLst>
              <a:path w="227575" h="265394">
                <a:moveTo>
                  <a:pt x="0" y="0"/>
                </a:moveTo>
                <a:lnTo>
                  <a:pt x="227575" y="0"/>
                </a:lnTo>
                <a:lnTo>
                  <a:pt x="227575" y="265394"/>
                </a:lnTo>
                <a:lnTo>
                  <a:pt x="0" y="265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5" name="Freeform 25"/>
          <p:cNvSpPr/>
          <p:nvPr/>
        </p:nvSpPr>
        <p:spPr>
          <a:xfrm>
            <a:off x="1024992" y="5555108"/>
            <a:ext cx="119540" cy="113713"/>
          </a:xfrm>
          <a:custGeom>
            <a:avLst/>
            <a:gdLst/>
            <a:ahLst/>
            <a:cxnLst/>
            <a:rect l="l" t="t" r="r" b="b"/>
            <a:pathLst>
              <a:path w="239081" h="227425">
                <a:moveTo>
                  <a:pt x="0" y="0"/>
                </a:moveTo>
                <a:lnTo>
                  <a:pt x="239081" y="0"/>
                </a:lnTo>
                <a:lnTo>
                  <a:pt x="239081" y="227425"/>
                </a:lnTo>
                <a:lnTo>
                  <a:pt x="0" y="227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6" name="Freeform 26"/>
          <p:cNvSpPr/>
          <p:nvPr/>
        </p:nvSpPr>
        <p:spPr>
          <a:xfrm>
            <a:off x="2199000" y="5550177"/>
            <a:ext cx="123573" cy="123573"/>
          </a:xfrm>
          <a:custGeom>
            <a:avLst/>
            <a:gdLst/>
            <a:ahLst/>
            <a:cxnLst/>
            <a:rect l="l" t="t" r="r" b="b"/>
            <a:pathLst>
              <a:path w="247146" h="247146">
                <a:moveTo>
                  <a:pt x="0" y="0"/>
                </a:moveTo>
                <a:lnTo>
                  <a:pt x="247147" y="0"/>
                </a:lnTo>
                <a:lnTo>
                  <a:pt x="247147" y="247146"/>
                </a:lnTo>
                <a:lnTo>
                  <a:pt x="0" y="2471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27" name="Freeform 27"/>
          <p:cNvSpPr/>
          <p:nvPr/>
        </p:nvSpPr>
        <p:spPr>
          <a:xfrm>
            <a:off x="3880409" y="5603648"/>
            <a:ext cx="99334" cy="99334"/>
          </a:xfrm>
          <a:custGeom>
            <a:avLst/>
            <a:gdLst/>
            <a:ahLst/>
            <a:cxnLst/>
            <a:rect l="l" t="t" r="r" b="b"/>
            <a:pathLst>
              <a:path w="198667" h="198667">
                <a:moveTo>
                  <a:pt x="0" y="0"/>
                </a:moveTo>
                <a:lnTo>
                  <a:pt x="198666" y="0"/>
                </a:lnTo>
                <a:lnTo>
                  <a:pt x="198666" y="198667"/>
                </a:lnTo>
                <a:lnTo>
                  <a:pt x="0" y="1986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grpSp>
        <p:nvGrpSpPr>
          <p:cNvPr id="28" name="Group 28"/>
          <p:cNvGrpSpPr/>
          <p:nvPr/>
        </p:nvGrpSpPr>
        <p:grpSpPr>
          <a:xfrm>
            <a:off x="3863996" y="5588016"/>
            <a:ext cx="122433" cy="113963"/>
            <a:chOff x="0" y="0"/>
            <a:chExt cx="292427" cy="272198"/>
          </a:xfrm>
        </p:grpSpPr>
        <p:sp>
          <p:nvSpPr>
            <p:cNvPr id="29" name="Freeform 29"/>
            <p:cNvSpPr/>
            <p:nvPr/>
          </p:nvSpPr>
          <p:spPr>
            <a:xfrm>
              <a:off x="0" y="0"/>
              <a:ext cx="292427" cy="272198"/>
            </a:xfrm>
            <a:custGeom>
              <a:avLst/>
              <a:gdLst/>
              <a:ahLst/>
              <a:cxnLst/>
              <a:rect l="l" t="t" r="r" b="b"/>
              <a:pathLst>
                <a:path w="292427" h="272198">
                  <a:moveTo>
                    <a:pt x="94851" y="0"/>
                  </a:moveTo>
                  <a:lnTo>
                    <a:pt x="197576" y="0"/>
                  </a:lnTo>
                  <a:cubicBezTo>
                    <a:pt x="249961" y="0"/>
                    <a:pt x="292427" y="42466"/>
                    <a:pt x="292427" y="94851"/>
                  </a:cubicBezTo>
                  <a:lnTo>
                    <a:pt x="292427" y="177346"/>
                  </a:lnTo>
                  <a:cubicBezTo>
                    <a:pt x="292427" y="229731"/>
                    <a:pt x="249961" y="272198"/>
                    <a:pt x="197576" y="272198"/>
                  </a:cubicBezTo>
                  <a:lnTo>
                    <a:pt x="94851" y="272198"/>
                  </a:lnTo>
                  <a:cubicBezTo>
                    <a:pt x="42466" y="272198"/>
                    <a:pt x="0" y="229731"/>
                    <a:pt x="0" y="177346"/>
                  </a:cubicBezTo>
                  <a:lnTo>
                    <a:pt x="0" y="94851"/>
                  </a:lnTo>
                  <a:cubicBezTo>
                    <a:pt x="0" y="42466"/>
                    <a:pt x="42466" y="0"/>
                    <a:pt x="94851" y="0"/>
                  </a:cubicBezTo>
                  <a:close/>
                </a:path>
              </a:pathLst>
            </a:custGeom>
            <a:solidFill>
              <a:srgbClr val="000000">
                <a:alpha val="0"/>
              </a:srgbClr>
            </a:solidFill>
            <a:ln w="9525" cap="sq">
              <a:solidFill>
                <a:srgbClr val="FFFFFF"/>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600"/>
            </a:p>
          </p:txBody>
        </p:sp>
        <p:sp>
          <p:nvSpPr>
            <p:cNvPr id="30" name="TextBox 30"/>
            <p:cNvSpPr txBox="1"/>
            <p:nvPr/>
          </p:nvSpPr>
          <p:spPr>
            <a:xfrm>
              <a:off x="0" y="-9525"/>
              <a:ext cx="292427" cy="281723"/>
            </a:xfrm>
            <a:prstGeom prst="rect">
              <a:avLst/>
            </a:prstGeom>
          </p:spPr>
          <p:txBody>
            <a:bodyPr lIns="25400" tIns="25400" rIns="25400" bIns="25400"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09"/>
                </a:lnSpc>
                <a:spcBef>
                  <a:spcPct val="0"/>
                </a:spcBef>
              </a:pPr>
              <a:endParaRPr sz="600"/>
            </a:p>
          </p:txBody>
        </p:sp>
      </p:grpSp>
      <p:sp>
        <p:nvSpPr>
          <p:cNvPr id="32" name="TextBox 32"/>
          <p:cNvSpPr txBox="1"/>
          <p:nvPr/>
        </p:nvSpPr>
        <p:spPr>
          <a:xfrm>
            <a:off x="601812" y="2255781"/>
            <a:ext cx="5234958" cy="92333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3600"/>
              </a:lnSpc>
            </a:pPr>
            <a:r>
              <a:rPr lang="en-US" sz="3000" b="1" dirty="0">
                <a:solidFill>
                  <a:srgbClr val="002060"/>
                </a:solidFill>
                <a:ea typeface="+mj-lt"/>
                <a:cs typeface="+mj-lt"/>
              </a:rPr>
              <a:t>2</a:t>
            </a:r>
            <a:r>
              <a:rPr lang="en-US" sz="3000" b="1" baseline="30000" dirty="0">
                <a:solidFill>
                  <a:srgbClr val="002060"/>
                </a:solidFill>
                <a:ea typeface="+mj-lt"/>
                <a:cs typeface="+mj-lt"/>
              </a:rPr>
              <a:t>nd</a:t>
            </a:r>
            <a:r>
              <a:rPr lang="en-US" sz="3000" b="1" dirty="0">
                <a:solidFill>
                  <a:srgbClr val="002060"/>
                </a:solidFill>
                <a:ea typeface="+mj-lt"/>
                <a:cs typeface="+mj-lt"/>
              </a:rPr>
              <a:t> Data Science &amp; AI Summer School 2025</a:t>
            </a:r>
            <a:endParaRPr lang="en-US" sz="3000" b="1" dirty="0">
              <a:solidFill>
                <a:srgbClr val="2E2E2E"/>
              </a:solidFill>
              <a:latin typeface="Montserrat Bold"/>
              <a:ea typeface="Montserrat Bold"/>
              <a:cs typeface="Montserrat Bold"/>
            </a:endParaRPr>
          </a:p>
        </p:txBody>
      </p:sp>
      <p:sp>
        <p:nvSpPr>
          <p:cNvPr id="33" name="TextBox 33"/>
          <p:cNvSpPr txBox="1"/>
          <p:nvPr/>
        </p:nvSpPr>
        <p:spPr>
          <a:xfrm>
            <a:off x="664144" y="3393748"/>
            <a:ext cx="5075618"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800" b="1" dirty="0">
                <a:ea typeface="+mn-lt"/>
                <a:cs typeface="+mn-lt"/>
              </a:rPr>
              <a:t>Python Programming</a:t>
            </a:r>
          </a:p>
        </p:txBody>
      </p:sp>
      <p:sp>
        <p:nvSpPr>
          <p:cNvPr id="35" name="TextBox 35"/>
          <p:cNvSpPr txBox="1"/>
          <p:nvPr/>
        </p:nvSpPr>
        <p:spPr>
          <a:xfrm>
            <a:off x="265536" y="5564349"/>
            <a:ext cx="731315" cy="1089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61">
                <a:solidFill>
                  <a:srgbClr val="000000"/>
                </a:solidFill>
                <a:latin typeface="Quicksand"/>
                <a:ea typeface="Quicksand"/>
                <a:cs typeface="Quicksand"/>
                <a:sym typeface="Quicksand"/>
              </a:rPr>
              <a:t>+1 (678) 975-5615</a:t>
            </a:r>
          </a:p>
        </p:txBody>
      </p:sp>
      <p:sp>
        <p:nvSpPr>
          <p:cNvPr id="36" name="TextBox 36"/>
          <p:cNvSpPr txBox="1"/>
          <p:nvPr/>
        </p:nvSpPr>
        <p:spPr>
          <a:xfrm>
            <a:off x="1168163" y="5564350"/>
            <a:ext cx="1002696" cy="1081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37">
                <a:solidFill>
                  <a:srgbClr val="000000"/>
                </a:solidFill>
                <a:latin typeface="Quicksand"/>
                <a:ea typeface="Quicksand"/>
                <a:cs typeface="Quicksand"/>
                <a:sym typeface="Quicksand"/>
              </a:rPr>
              <a:t>www.neliref.org</a:t>
            </a:r>
            <a:endParaRPr lang="en-US" sz="661">
              <a:solidFill>
                <a:srgbClr val="000000"/>
              </a:solidFill>
              <a:latin typeface="Quicksand"/>
              <a:ea typeface="Quicksand"/>
              <a:cs typeface="Quicksand"/>
              <a:sym typeface="Quicksand"/>
            </a:endParaRPr>
          </a:p>
        </p:txBody>
      </p:sp>
      <p:sp>
        <p:nvSpPr>
          <p:cNvPr id="37" name="TextBox 37"/>
          <p:cNvSpPr txBox="1"/>
          <p:nvPr/>
        </p:nvSpPr>
        <p:spPr>
          <a:xfrm>
            <a:off x="3985789" y="5603847"/>
            <a:ext cx="1764344" cy="1081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926"/>
              </a:lnSpc>
              <a:spcBef>
                <a:spcPct val="0"/>
              </a:spcBef>
            </a:pPr>
            <a:r>
              <a:rPr lang="en-US" sz="637">
                <a:solidFill>
                  <a:srgbClr val="000000"/>
                </a:solidFill>
                <a:latin typeface="Quicksand"/>
                <a:sym typeface="Quicksand"/>
              </a:rPr>
              <a:t>New Life Research Foundation (NELIREF) Ltd/</a:t>
            </a:r>
            <a:r>
              <a:rPr lang="en-US" sz="637" err="1">
                <a:solidFill>
                  <a:srgbClr val="000000"/>
                </a:solidFill>
                <a:latin typeface="Quicksand"/>
                <a:sym typeface="Quicksand"/>
              </a:rPr>
              <a:t>Gte</a:t>
            </a:r>
            <a:endParaRPr lang="en-US" sz="900" err="1"/>
          </a:p>
        </p:txBody>
      </p:sp>
      <p:sp>
        <p:nvSpPr>
          <p:cNvPr id="38" name="TextBox 16">
            <a:extLst>
              <a:ext uri="{FF2B5EF4-FFF2-40B4-BE49-F238E27FC236}">
                <a16:creationId xmlns:a16="http://schemas.microsoft.com/office/drawing/2014/main" id="{F84371C9-8424-0493-1656-0D420AB0AF98}"/>
              </a:ext>
            </a:extLst>
          </p:cNvPr>
          <p:cNvSpPr txBox="1"/>
          <p:nvPr/>
        </p:nvSpPr>
        <p:spPr>
          <a:xfrm>
            <a:off x="2368192" y="5532326"/>
            <a:ext cx="1381747" cy="1613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spcBef>
                <a:spcPct val="0"/>
              </a:spcBef>
            </a:pPr>
            <a:r>
              <a:rPr lang="en-US" sz="788">
                <a:solidFill>
                  <a:srgbClr val="000000"/>
                </a:solidFill>
                <a:latin typeface="Quicksand"/>
                <a:ea typeface="Quicksand"/>
                <a:cs typeface="Quicksand"/>
                <a:sym typeface="Quicksand"/>
              </a:rPr>
              <a:t>contact@neliref.org</a:t>
            </a:r>
          </a:p>
        </p:txBody>
      </p:sp>
      <p:pic>
        <p:nvPicPr>
          <p:cNvPr id="34" name="Picture 33" descr="A logo of a bird&#10;&#10;AI-generated content may be incorrect.">
            <a:extLst>
              <a:ext uri="{FF2B5EF4-FFF2-40B4-BE49-F238E27FC236}">
                <a16:creationId xmlns:a16="http://schemas.microsoft.com/office/drawing/2014/main" id="{F9D6C35A-51A2-CB1B-7321-B1C09995CA64}"/>
              </a:ext>
            </a:extLst>
          </p:cNvPr>
          <p:cNvPicPr>
            <a:picLocks noChangeAspect="1"/>
          </p:cNvPicPr>
          <p:nvPr/>
        </p:nvPicPr>
        <p:blipFill>
          <a:blip r:embed="rId16"/>
          <a:stretch>
            <a:fillRect/>
          </a:stretch>
        </p:blipFill>
        <p:spPr>
          <a:xfrm>
            <a:off x="339055" y="203402"/>
            <a:ext cx="2100263" cy="1885950"/>
          </a:xfrm>
          <a:prstGeom prst="rect">
            <a:avLst/>
          </a:prstGeom>
        </p:spPr>
      </p:pic>
      <p:sp>
        <p:nvSpPr>
          <p:cNvPr id="31" name="TextBox 30">
            <a:extLst>
              <a:ext uri="{FF2B5EF4-FFF2-40B4-BE49-F238E27FC236}">
                <a16:creationId xmlns:a16="http://schemas.microsoft.com/office/drawing/2014/main" id="{FEF31A15-4A9E-2032-7258-722C6C52B666}"/>
              </a:ext>
            </a:extLst>
          </p:cNvPr>
          <p:cNvSpPr txBox="1"/>
          <p:nvPr/>
        </p:nvSpPr>
        <p:spPr>
          <a:xfrm>
            <a:off x="555284" y="3826456"/>
            <a:ext cx="5896206" cy="1569660"/>
          </a:xfrm>
          <a:prstGeom prst="rect">
            <a:avLst/>
          </a:prstGeom>
          <a:noFill/>
        </p:spPr>
        <p:txBody>
          <a:bodyPr wrap="square">
            <a:spAutoFit/>
          </a:bodyPr>
          <a:lstStyle/>
          <a:p>
            <a:r>
              <a:rPr lang="en-US" sz="1600" b="1" dirty="0"/>
              <a:t>Instructor: </a:t>
            </a:r>
            <a:r>
              <a:rPr lang="en-US" sz="1600" dirty="0"/>
              <a:t>Amos </a:t>
            </a:r>
            <a:r>
              <a:rPr lang="en-US" sz="1600" dirty="0" err="1"/>
              <a:t>Aondover</a:t>
            </a:r>
            <a:r>
              <a:rPr lang="en-US" sz="1600" dirty="0"/>
              <a:t> </a:t>
            </a:r>
            <a:r>
              <a:rPr lang="en-US" sz="1600" dirty="0" err="1"/>
              <a:t>Kwaghfan</a:t>
            </a:r>
            <a:endParaRPr lang="en-US" sz="1600" dirty="0"/>
          </a:p>
          <a:p>
            <a:endParaRPr lang="en-US" sz="1600" dirty="0"/>
          </a:p>
          <a:p>
            <a:r>
              <a:rPr lang="en-US" sz="1600" b="1" dirty="0"/>
              <a:t>Teaching Assistants (TAs): </a:t>
            </a:r>
            <a:r>
              <a:rPr lang="en-US" sz="1600" dirty="0"/>
              <a:t>Peter Denen </a:t>
            </a:r>
            <a:r>
              <a:rPr lang="en-US" sz="1600" dirty="0" err="1"/>
              <a:t>Tsaha</a:t>
            </a:r>
            <a:r>
              <a:rPr lang="en-US" sz="1600" dirty="0"/>
              <a:t>, Emmanuel </a:t>
            </a:r>
            <a:r>
              <a:rPr lang="en-US" sz="1600" dirty="0" err="1"/>
              <a:t>Ocholi</a:t>
            </a:r>
            <a:r>
              <a:rPr lang="en-US" sz="1600" dirty="0"/>
              <a:t> Benjamin and </a:t>
            </a:r>
            <a:r>
              <a:rPr lang="en-US" sz="1600" dirty="0" err="1"/>
              <a:t>Terkuma</a:t>
            </a:r>
            <a:r>
              <a:rPr lang="en-US" sz="1600" dirty="0"/>
              <a:t> </a:t>
            </a:r>
            <a:r>
              <a:rPr lang="en-US" sz="1600" dirty="0" err="1"/>
              <a:t>Saaondo</a:t>
            </a:r>
            <a:endParaRPr lang="en-US" sz="1600" dirty="0">
              <a:solidFill>
                <a:schemeClr val="tx1">
                  <a:lumMod val="95000"/>
                  <a:lumOff val="5000"/>
                </a:schemeClr>
              </a:solidFill>
              <a:cs typeface="Calibri Light"/>
            </a:endParaRPr>
          </a:p>
          <a:p>
            <a:pPr algn="ctr"/>
            <a:r>
              <a:rPr lang="en-US" sz="1600" dirty="0">
                <a:solidFill>
                  <a:schemeClr val="tx1">
                    <a:lumMod val="95000"/>
                    <a:lumOff val="5000"/>
                  </a:schemeClr>
                </a:solidFill>
                <a:cs typeface="Calibri Light"/>
              </a:rPr>
              <a:t>                                                    </a:t>
            </a:r>
          </a:p>
          <a:p>
            <a:pPr algn="ctr"/>
            <a:r>
              <a:rPr lang="en-US" sz="1600" dirty="0">
                <a:solidFill>
                  <a:schemeClr val="tx1">
                    <a:lumMod val="95000"/>
                    <a:lumOff val="5000"/>
                  </a:schemeClr>
                </a:solidFill>
                <a:cs typeface="Calibri Light"/>
              </a:rPr>
              <a:t>June 27, 2025</a:t>
            </a:r>
          </a:p>
        </p:txBody>
      </p:sp>
    </p:spTree>
    <p:extLst>
      <p:ext uri="{BB962C8B-B14F-4D97-AF65-F5344CB8AC3E}">
        <p14:creationId xmlns:p14="http://schemas.microsoft.com/office/powerpoint/2010/main" val="197155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8640"/>
            <a:ext cx="7772400" cy="6336703"/>
          </a:xfrm>
        </p:spPr>
        <p:txBody>
          <a:bodyPr>
            <a:normAutofit/>
          </a:bodyPr>
          <a:lstStyle/>
          <a:p>
            <a:r>
              <a:rPr lang="en-GB" sz="2000" b="1" dirty="0"/>
              <a:t>Example 4</a:t>
            </a:r>
            <a:br>
              <a:rPr lang="en-GB" sz="2000" b="1" dirty="0"/>
            </a:br>
            <a:r>
              <a:rPr lang="en-GB" sz="2000" dirty="0"/>
              <a:t>a = 200</a:t>
            </a:r>
            <a:br>
              <a:rPr lang="en-GB" sz="2000" dirty="0"/>
            </a:br>
            <a:r>
              <a:rPr lang="en-GB" sz="2000" dirty="0"/>
              <a:t>b = 33</a:t>
            </a:r>
            <a:br>
              <a:rPr lang="en-GB" sz="2000" dirty="0"/>
            </a:br>
            <a:r>
              <a:rPr lang="en-GB" sz="2000" dirty="0">
                <a:solidFill>
                  <a:srgbClr val="00B0F0"/>
                </a:solidFill>
              </a:rPr>
              <a:t>if</a:t>
            </a:r>
            <a:r>
              <a:rPr lang="en-GB" sz="2000" dirty="0"/>
              <a:t> b &gt; a:</a:t>
            </a:r>
            <a:br>
              <a:rPr lang="en-GB" sz="2000" dirty="0"/>
            </a:br>
            <a:r>
              <a:rPr lang="en-GB" sz="2000" dirty="0"/>
              <a:t>  </a:t>
            </a:r>
            <a:r>
              <a:rPr lang="en-GB" sz="2000" dirty="0">
                <a:solidFill>
                  <a:srgbClr val="00B0F0"/>
                </a:solidFill>
              </a:rPr>
              <a:t>print</a:t>
            </a:r>
            <a:r>
              <a:rPr lang="en-GB" sz="2000" dirty="0"/>
              <a:t>(</a:t>
            </a:r>
            <a:r>
              <a:rPr lang="en-GB" sz="2000" dirty="0">
                <a:solidFill>
                  <a:srgbClr val="00B050"/>
                </a:solidFill>
              </a:rPr>
              <a:t>"b is greater than a"</a:t>
            </a:r>
            <a:r>
              <a:rPr lang="en-GB" sz="2000" dirty="0"/>
              <a:t>)</a:t>
            </a:r>
            <a:br>
              <a:rPr lang="en-GB" sz="2000" dirty="0"/>
            </a:br>
            <a:r>
              <a:rPr lang="en-GB" sz="2000" dirty="0">
                <a:solidFill>
                  <a:srgbClr val="00B0F0"/>
                </a:solidFill>
              </a:rPr>
              <a:t>else:</a:t>
            </a:r>
            <a:br>
              <a:rPr lang="en-GB" sz="2000" dirty="0"/>
            </a:br>
            <a:r>
              <a:rPr lang="en-GB" sz="2000" dirty="0"/>
              <a:t>  </a:t>
            </a:r>
            <a:r>
              <a:rPr lang="en-GB" sz="2000" dirty="0">
                <a:solidFill>
                  <a:srgbClr val="00B0F0"/>
                </a:solidFill>
              </a:rPr>
              <a:t>print</a:t>
            </a:r>
            <a:r>
              <a:rPr lang="en-GB" sz="2000" dirty="0"/>
              <a:t>(</a:t>
            </a:r>
            <a:r>
              <a:rPr lang="en-GB" sz="2000" dirty="0">
                <a:solidFill>
                  <a:srgbClr val="00B050"/>
                </a:solidFill>
              </a:rPr>
              <a:t>"b is not greater than a"</a:t>
            </a:r>
            <a:r>
              <a:rPr lang="en-GB" sz="2000" dirty="0"/>
              <a:t>)</a:t>
            </a:r>
            <a:endParaRPr lang="en-GB" sz="2000" b="1" dirty="0"/>
          </a:p>
        </p:txBody>
      </p:sp>
    </p:spTree>
    <p:extLst>
      <p:ext uri="{BB962C8B-B14F-4D97-AF65-F5344CB8AC3E}">
        <p14:creationId xmlns:p14="http://schemas.microsoft.com/office/powerpoint/2010/main" val="308818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5904655"/>
          </a:xfrm>
        </p:spPr>
        <p:txBody>
          <a:bodyPr>
            <a:normAutofit/>
          </a:bodyPr>
          <a:lstStyle/>
          <a:p>
            <a:pPr algn="l"/>
            <a:r>
              <a:rPr lang="en-GB" sz="2000" b="1" dirty="0"/>
              <a:t>		Using AND, OR and NOT OR</a:t>
            </a:r>
            <a:br>
              <a:rPr lang="en-GB" sz="2000" b="1" dirty="0"/>
            </a:br>
            <a:r>
              <a:rPr lang="en-GB" sz="2000" dirty="0"/>
              <a:t>The </a:t>
            </a:r>
            <a:r>
              <a:rPr lang="en-GB" sz="2000" dirty="0">
                <a:solidFill>
                  <a:srgbClr val="FF0000"/>
                </a:solidFill>
              </a:rPr>
              <a:t>and</a:t>
            </a:r>
            <a:r>
              <a:rPr lang="en-GB" sz="2000" dirty="0"/>
              <a:t> keyword is a logical operator, and is used to combine conditional statements:</a:t>
            </a:r>
            <a:br>
              <a:rPr lang="en-GB" sz="2000" dirty="0"/>
            </a:br>
            <a:br>
              <a:rPr lang="en-GB" sz="2000" dirty="0"/>
            </a:br>
            <a:r>
              <a:rPr lang="en-GB" sz="2000" dirty="0"/>
              <a:t>			</a:t>
            </a:r>
            <a:r>
              <a:rPr lang="en-GB" sz="2000" b="1" dirty="0"/>
              <a:t>Example</a:t>
            </a:r>
            <a:br>
              <a:rPr lang="en-GB" sz="2000" dirty="0"/>
            </a:br>
            <a:r>
              <a:rPr lang="en-GB" sz="2000" dirty="0"/>
              <a:t>Test if a is greater than b, </a:t>
            </a:r>
            <a:r>
              <a:rPr lang="en-GB" sz="2000" dirty="0">
                <a:solidFill>
                  <a:srgbClr val="FF0000"/>
                </a:solidFill>
              </a:rPr>
              <a:t>AND</a:t>
            </a:r>
            <a:r>
              <a:rPr lang="en-GB" sz="2000" dirty="0"/>
              <a:t> if c is greater than a:</a:t>
            </a:r>
            <a:br>
              <a:rPr lang="en-GB" sz="2000" dirty="0"/>
            </a:br>
            <a:br>
              <a:rPr lang="en-GB" sz="2000" dirty="0"/>
            </a:br>
            <a:r>
              <a:rPr lang="en-GB" sz="2000" dirty="0"/>
              <a:t>	a = </a:t>
            </a:r>
            <a:r>
              <a:rPr lang="en-GB" sz="2000" dirty="0">
                <a:solidFill>
                  <a:srgbClr val="FFC000"/>
                </a:solidFill>
              </a:rPr>
              <a:t>200</a:t>
            </a:r>
            <a:br>
              <a:rPr lang="en-GB" sz="2000" dirty="0"/>
            </a:br>
            <a:r>
              <a:rPr lang="en-GB" sz="2000" dirty="0"/>
              <a:t>	b = </a:t>
            </a:r>
            <a:r>
              <a:rPr lang="en-GB" sz="2000" dirty="0">
                <a:solidFill>
                  <a:srgbClr val="FFC000"/>
                </a:solidFill>
              </a:rPr>
              <a:t>33</a:t>
            </a:r>
            <a:br>
              <a:rPr lang="en-GB" sz="2000" dirty="0"/>
            </a:br>
            <a:r>
              <a:rPr lang="en-GB" sz="2000" dirty="0"/>
              <a:t>	c = </a:t>
            </a:r>
            <a:r>
              <a:rPr lang="en-GB" sz="2000" dirty="0">
                <a:solidFill>
                  <a:srgbClr val="FFC000"/>
                </a:solidFill>
              </a:rPr>
              <a:t>500</a:t>
            </a:r>
            <a:br>
              <a:rPr lang="en-GB" sz="2000" dirty="0"/>
            </a:br>
            <a:r>
              <a:rPr lang="en-GB" sz="2000" dirty="0"/>
              <a:t>	</a:t>
            </a:r>
            <a:r>
              <a:rPr lang="en-GB" sz="2000" dirty="0">
                <a:solidFill>
                  <a:srgbClr val="FF0000"/>
                </a:solidFill>
              </a:rPr>
              <a:t>if</a:t>
            </a:r>
            <a:r>
              <a:rPr lang="en-GB" sz="2000" dirty="0"/>
              <a:t> a &gt; b </a:t>
            </a:r>
            <a:r>
              <a:rPr lang="en-GB" sz="2000" dirty="0">
                <a:solidFill>
                  <a:srgbClr val="FF0000"/>
                </a:solidFill>
              </a:rPr>
              <a:t>and</a:t>
            </a:r>
            <a:r>
              <a:rPr lang="en-GB" sz="2000" dirty="0"/>
              <a:t> c &gt; a:</a:t>
            </a:r>
            <a:br>
              <a:rPr lang="en-GB" sz="2000" dirty="0"/>
            </a:br>
            <a:r>
              <a:rPr lang="en-GB" sz="2000" dirty="0"/>
              <a:t>  	       </a:t>
            </a:r>
            <a:r>
              <a:rPr lang="en-GB" sz="2000" dirty="0">
                <a:solidFill>
                  <a:srgbClr val="FF0000"/>
                </a:solidFill>
              </a:rPr>
              <a:t> print</a:t>
            </a:r>
            <a:r>
              <a:rPr lang="en-GB" sz="2000" dirty="0"/>
              <a:t>(</a:t>
            </a:r>
            <a:r>
              <a:rPr lang="en-GB" sz="2000" dirty="0">
                <a:solidFill>
                  <a:srgbClr val="00B050"/>
                </a:solidFill>
              </a:rPr>
              <a:t>"Both conditions are True"</a:t>
            </a:r>
            <a:r>
              <a:rPr lang="en-GB" sz="2000" dirty="0"/>
              <a:t>)</a:t>
            </a:r>
            <a:br>
              <a:rPr lang="en-GB" sz="2000" dirty="0"/>
            </a:br>
            <a:br>
              <a:rPr lang="en-GB" sz="2000" dirty="0"/>
            </a:br>
            <a:br>
              <a:rPr lang="en-GB" sz="2000" dirty="0"/>
            </a:br>
            <a:endParaRPr lang="en-GB" sz="2000" b="1" dirty="0"/>
          </a:p>
        </p:txBody>
      </p:sp>
    </p:spTree>
    <p:extLst>
      <p:ext uri="{BB962C8B-B14F-4D97-AF65-F5344CB8AC3E}">
        <p14:creationId xmlns:p14="http://schemas.microsoft.com/office/powerpoint/2010/main" val="2778248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76672"/>
            <a:ext cx="7772400" cy="5904655"/>
          </a:xfrm>
        </p:spPr>
        <p:txBody>
          <a:bodyPr>
            <a:normAutofit fontScale="90000"/>
          </a:bodyPr>
          <a:lstStyle/>
          <a:p>
            <a:pPr algn="l"/>
            <a:br>
              <a:rPr lang="en-GB" sz="2000" dirty="0"/>
            </a:br>
            <a:r>
              <a:rPr lang="en-GB" sz="2000" dirty="0"/>
              <a:t>				</a:t>
            </a:r>
            <a:r>
              <a:rPr lang="en-GB" sz="2000" b="1" dirty="0"/>
              <a:t>OR</a:t>
            </a:r>
            <a:br>
              <a:rPr lang="en-GB" sz="2000" dirty="0"/>
            </a:br>
            <a:r>
              <a:rPr lang="en-GB" sz="2000" dirty="0"/>
              <a:t>The </a:t>
            </a:r>
            <a:r>
              <a:rPr lang="en-GB" sz="2000" b="1" dirty="0">
                <a:solidFill>
                  <a:srgbClr val="FF0000"/>
                </a:solidFill>
              </a:rPr>
              <a:t>or</a:t>
            </a:r>
            <a:r>
              <a:rPr lang="en-GB" sz="2000" dirty="0"/>
              <a:t> keyword is a logical operator, and is used to combine conditional statements:</a:t>
            </a:r>
            <a:br>
              <a:rPr lang="en-GB" sz="2000" dirty="0"/>
            </a:br>
            <a:r>
              <a:rPr lang="en-GB" sz="2000" dirty="0"/>
              <a:t>			</a:t>
            </a:r>
            <a:r>
              <a:rPr lang="en-GB" sz="2000" b="1" dirty="0"/>
              <a:t>Example</a:t>
            </a:r>
            <a:br>
              <a:rPr lang="en-GB" sz="2000" dirty="0"/>
            </a:br>
            <a:r>
              <a:rPr lang="en-GB" sz="2000" dirty="0"/>
              <a:t>Test if a is greater than b, OR if a is greater than c:</a:t>
            </a:r>
            <a:br>
              <a:rPr lang="en-GB" sz="2000" dirty="0"/>
            </a:br>
            <a:r>
              <a:rPr lang="en-GB" sz="2000" dirty="0"/>
              <a:t>	a = </a:t>
            </a:r>
            <a:r>
              <a:rPr lang="en-GB" sz="2000" dirty="0">
                <a:solidFill>
                  <a:srgbClr val="FFC000"/>
                </a:solidFill>
              </a:rPr>
              <a:t>200</a:t>
            </a:r>
            <a:br>
              <a:rPr lang="en-GB" sz="2000" dirty="0"/>
            </a:br>
            <a:r>
              <a:rPr lang="en-GB" sz="2000" dirty="0"/>
              <a:t>	b = </a:t>
            </a:r>
            <a:r>
              <a:rPr lang="en-GB" sz="2000" dirty="0">
                <a:solidFill>
                  <a:srgbClr val="FFC000"/>
                </a:solidFill>
              </a:rPr>
              <a:t>33</a:t>
            </a:r>
            <a:br>
              <a:rPr lang="en-GB" sz="2000" dirty="0"/>
            </a:br>
            <a:r>
              <a:rPr lang="en-GB" sz="2000" dirty="0"/>
              <a:t>	c = </a:t>
            </a:r>
            <a:r>
              <a:rPr lang="en-GB" sz="2000" dirty="0">
                <a:solidFill>
                  <a:srgbClr val="FFC000"/>
                </a:solidFill>
              </a:rPr>
              <a:t>500</a:t>
            </a:r>
            <a:br>
              <a:rPr lang="en-GB" sz="2000" dirty="0"/>
            </a:br>
            <a:r>
              <a:rPr lang="en-GB" sz="2000" dirty="0"/>
              <a:t>	</a:t>
            </a:r>
            <a:r>
              <a:rPr lang="en-GB" sz="2000" dirty="0">
                <a:solidFill>
                  <a:srgbClr val="FF0000"/>
                </a:solidFill>
              </a:rPr>
              <a:t>if</a:t>
            </a:r>
            <a:r>
              <a:rPr lang="en-GB" sz="2000" dirty="0"/>
              <a:t> a &gt; b</a:t>
            </a:r>
            <a:r>
              <a:rPr lang="en-GB" sz="2000" dirty="0">
                <a:solidFill>
                  <a:srgbClr val="FF0000"/>
                </a:solidFill>
              </a:rPr>
              <a:t> or</a:t>
            </a:r>
            <a:r>
              <a:rPr lang="en-GB" sz="2000" dirty="0"/>
              <a:t> a &gt; c:</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"At least one of the conditions is True"</a:t>
            </a:r>
            <a:r>
              <a:rPr lang="en-GB" sz="2000" dirty="0"/>
              <a:t>)</a:t>
            </a:r>
            <a:br>
              <a:rPr lang="en-GB" sz="2000" dirty="0"/>
            </a:br>
            <a:br>
              <a:rPr lang="en-GB" sz="2000" dirty="0"/>
            </a:br>
            <a:r>
              <a:rPr lang="en-GB" sz="2000" dirty="0"/>
              <a:t>				</a:t>
            </a:r>
            <a:r>
              <a:rPr lang="en-GB" sz="2200" b="1" dirty="0"/>
              <a:t>NOT</a:t>
            </a:r>
            <a:br>
              <a:rPr lang="en-GB" sz="2200" b="1" dirty="0"/>
            </a:br>
            <a:r>
              <a:rPr lang="en-GB" sz="2000" dirty="0"/>
              <a:t>The not keyword is a logical operator, and is used to reverse the result of the conditional statement:</a:t>
            </a:r>
            <a:br>
              <a:rPr lang="en-GB" sz="2000" dirty="0"/>
            </a:br>
            <a:r>
              <a:rPr lang="en-GB" sz="2000" dirty="0"/>
              <a:t>			</a:t>
            </a:r>
            <a:r>
              <a:rPr lang="en-GB" sz="2000" b="1" dirty="0"/>
              <a:t>Example</a:t>
            </a:r>
            <a:br>
              <a:rPr lang="en-GB" sz="2000" dirty="0"/>
            </a:br>
            <a:r>
              <a:rPr lang="en-GB" sz="2000" dirty="0"/>
              <a:t>Test if a is NOT greater than b:</a:t>
            </a:r>
            <a:br>
              <a:rPr lang="en-GB" sz="2000" dirty="0"/>
            </a:br>
            <a:br>
              <a:rPr lang="en-GB" sz="2000" dirty="0"/>
            </a:br>
            <a:r>
              <a:rPr lang="en-GB" sz="2000" dirty="0"/>
              <a:t>	a = </a:t>
            </a:r>
            <a:r>
              <a:rPr lang="en-GB" sz="2000" dirty="0">
                <a:solidFill>
                  <a:srgbClr val="FFC000"/>
                </a:solidFill>
              </a:rPr>
              <a:t>33</a:t>
            </a:r>
            <a:br>
              <a:rPr lang="en-GB" sz="2000" dirty="0"/>
            </a:br>
            <a:r>
              <a:rPr lang="en-GB" sz="2000" dirty="0"/>
              <a:t>	b = </a:t>
            </a:r>
            <a:r>
              <a:rPr lang="en-GB" sz="2000" dirty="0">
                <a:solidFill>
                  <a:srgbClr val="FFC000"/>
                </a:solidFill>
              </a:rPr>
              <a:t>200</a:t>
            </a:r>
            <a:br>
              <a:rPr lang="en-GB" sz="2000" dirty="0"/>
            </a:br>
            <a:r>
              <a:rPr lang="en-GB" sz="2000" dirty="0"/>
              <a:t>	</a:t>
            </a:r>
            <a:r>
              <a:rPr lang="en-GB" sz="2000" dirty="0">
                <a:solidFill>
                  <a:srgbClr val="FF0000"/>
                </a:solidFill>
              </a:rPr>
              <a:t>if</a:t>
            </a:r>
            <a:r>
              <a:rPr lang="en-GB" sz="2000" dirty="0"/>
              <a:t> not a &gt; b:</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"a is NOT greater than b"</a:t>
            </a:r>
            <a:r>
              <a:rPr lang="en-GB" sz="2000" dirty="0"/>
              <a:t>)</a:t>
            </a:r>
            <a:br>
              <a:rPr lang="en-GB" sz="2000" dirty="0"/>
            </a:br>
            <a:br>
              <a:rPr lang="en-GB" sz="2000" dirty="0"/>
            </a:br>
            <a:br>
              <a:rPr lang="en-GB" sz="2000" dirty="0"/>
            </a:br>
            <a:br>
              <a:rPr lang="en-GB" sz="2000" dirty="0"/>
            </a:br>
            <a:endParaRPr lang="en-GB" sz="2000" dirty="0"/>
          </a:p>
        </p:txBody>
      </p:sp>
    </p:spTree>
    <p:extLst>
      <p:ext uri="{BB962C8B-B14F-4D97-AF65-F5344CB8AC3E}">
        <p14:creationId xmlns:p14="http://schemas.microsoft.com/office/powerpoint/2010/main" val="4224762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06690"/>
          </a:xfrm>
        </p:spPr>
        <p:txBody>
          <a:bodyPr>
            <a:normAutofit fontScale="90000"/>
          </a:bodyPr>
          <a:lstStyle/>
          <a:p>
            <a:pPr algn="l"/>
            <a:r>
              <a:rPr lang="en-GB" sz="2000" dirty="0"/>
              <a:t>				</a:t>
            </a:r>
            <a:r>
              <a:rPr lang="en-GB" sz="2200" b="1" dirty="0"/>
              <a:t>Nested If</a:t>
            </a:r>
            <a:br>
              <a:rPr lang="en-GB" sz="2000" dirty="0"/>
            </a:br>
            <a:r>
              <a:rPr lang="en-GB" sz="2000" dirty="0"/>
              <a:t>You can have if statements inside if statements, this is called </a:t>
            </a:r>
            <a:r>
              <a:rPr lang="en-GB" sz="2000" i="1" dirty="0"/>
              <a:t>nested</a:t>
            </a:r>
            <a:r>
              <a:rPr lang="en-GB" sz="2000" dirty="0"/>
              <a:t> if statements.</a:t>
            </a:r>
            <a:br>
              <a:rPr lang="en-GB" sz="2000" dirty="0"/>
            </a:br>
            <a:r>
              <a:rPr lang="en-GB" sz="2000" dirty="0"/>
              <a:t>				</a:t>
            </a:r>
            <a:r>
              <a:rPr lang="en-GB" sz="2000" b="1" dirty="0"/>
              <a:t>Example</a:t>
            </a:r>
            <a:br>
              <a:rPr lang="en-GB" sz="2000" dirty="0"/>
            </a:br>
            <a:r>
              <a:rPr lang="en-GB" sz="2000" dirty="0"/>
              <a:t>	x = </a:t>
            </a:r>
            <a:r>
              <a:rPr lang="en-GB" sz="2000" dirty="0">
                <a:solidFill>
                  <a:srgbClr val="FFC000"/>
                </a:solidFill>
              </a:rPr>
              <a:t>41</a:t>
            </a:r>
            <a:br>
              <a:rPr lang="en-GB" sz="2000" dirty="0"/>
            </a:br>
            <a:r>
              <a:rPr lang="en-GB" sz="2000" dirty="0"/>
              <a:t>	</a:t>
            </a:r>
            <a:r>
              <a:rPr lang="en-GB" sz="2000" dirty="0">
                <a:solidFill>
                  <a:srgbClr val="FF0000"/>
                </a:solidFill>
              </a:rPr>
              <a:t>if</a:t>
            </a:r>
            <a:r>
              <a:rPr lang="en-GB" sz="2000" dirty="0"/>
              <a:t> x &gt; 10:</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"Above ten,"</a:t>
            </a:r>
            <a:r>
              <a:rPr lang="en-GB" sz="2000" dirty="0"/>
              <a:t>)</a:t>
            </a:r>
            <a:br>
              <a:rPr lang="en-GB" sz="2000" dirty="0"/>
            </a:br>
            <a:r>
              <a:rPr lang="en-GB" sz="2000" dirty="0"/>
              <a:t>  	if x &gt; 20:</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"and also above 20!"</a:t>
            </a:r>
            <a:r>
              <a:rPr lang="en-GB" sz="2000" dirty="0"/>
              <a:t>)</a:t>
            </a:r>
            <a:br>
              <a:rPr lang="en-GB" sz="2000" dirty="0"/>
            </a:br>
            <a:r>
              <a:rPr lang="en-GB" sz="2000" dirty="0"/>
              <a:t>  	</a:t>
            </a:r>
            <a:r>
              <a:rPr lang="en-GB" sz="2000" dirty="0">
                <a:solidFill>
                  <a:srgbClr val="FF0000"/>
                </a:solidFill>
              </a:rPr>
              <a:t>else:</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"but not above 20."</a:t>
            </a:r>
            <a:r>
              <a:rPr lang="en-GB" sz="2000" dirty="0"/>
              <a:t>)</a:t>
            </a:r>
            <a:br>
              <a:rPr lang="en-GB" sz="2000" dirty="0"/>
            </a:br>
            <a:br>
              <a:rPr lang="en-GB" sz="2000" dirty="0"/>
            </a:br>
            <a:r>
              <a:rPr lang="en-GB" sz="2000" dirty="0"/>
              <a:t>			</a:t>
            </a:r>
            <a:r>
              <a:rPr lang="en-GB" sz="2200" b="1" dirty="0"/>
              <a:t>The pass Statement</a:t>
            </a:r>
            <a:br>
              <a:rPr lang="en-GB" sz="2200" dirty="0"/>
            </a:br>
            <a:r>
              <a:rPr lang="en-GB" sz="2000" dirty="0"/>
              <a:t>if statements cannot be empty, but if you for some reason have an if statement with no content, put in the pass statement to avoid getting an error.</a:t>
            </a:r>
            <a:br>
              <a:rPr lang="en-GB" sz="2000" dirty="0"/>
            </a:br>
            <a:r>
              <a:rPr lang="en-GB" sz="2000" dirty="0"/>
              <a:t>				</a:t>
            </a:r>
            <a:r>
              <a:rPr lang="en-GB" sz="2000" b="1" dirty="0"/>
              <a:t>Example</a:t>
            </a:r>
            <a:br>
              <a:rPr lang="en-GB" sz="2000" b="1" dirty="0"/>
            </a:br>
            <a:r>
              <a:rPr lang="en-GB" sz="2000" b="1" dirty="0"/>
              <a:t>		</a:t>
            </a:r>
            <a:r>
              <a:rPr lang="en-GB" sz="2000" dirty="0"/>
              <a:t>a = </a:t>
            </a:r>
            <a:r>
              <a:rPr lang="en-GB" sz="2000" dirty="0">
                <a:solidFill>
                  <a:srgbClr val="FFC000"/>
                </a:solidFill>
              </a:rPr>
              <a:t>33</a:t>
            </a:r>
            <a:br>
              <a:rPr lang="en-GB" sz="2000" dirty="0">
                <a:solidFill>
                  <a:srgbClr val="FFC000"/>
                </a:solidFill>
              </a:rPr>
            </a:br>
            <a:r>
              <a:rPr lang="en-GB" sz="2000" dirty="0"/>
              <a:t>		b = </a:t>
            </a:r>
            <a:r>
              <a:rPr lang="en-GB" sz="2000" dirty="0">
                <a:solidFill>
                  <a:srgbClr val="FFC000"/>
                </a:solidFill>
              </a:rPr>
              <a:t>200</a:t>
            </a:r>
            <a:br>
              <a:rPr lang="en-GB" sz="2000" dirty="0"/>
            </a:br>
            <a:r>
              <a:rPr lang="en-GB" sz="2000" dirty="0"/>
              <a:t>		</a:t>
            </a:r>
            <a:r>
              <a:rPr lang="en-GB" sz="2000" dirty="0">
                <a:solidFill>
                  <a:srgbClr val="FF0000"/>
                </a:solidFill>
              </a:rPr>
              <a:t>if</a:t>
            </a:r>
            <a:r>
              <a:rPr lang="en-GB" sz="2000" dirty="0"/>
              <a:t> b &gt; a:</a:t>
            </a:r>
            <a:br>
              <a:rPr lang="en-GB" sz="2000" dirty="0"/>
            </a:br>
            <a:r>
              <a:rPr lang="en-GB" sz="2000" dirty="0"/>
              <a:t> 		     pass</a:t>
            </a:r>
            <a:br>
              <a:rPr lang="en-GB" sz="2000" dirty="0"/>
            </a:br>
            <a:endParaRPr lang="en-GB" sz="2000" dirty="0"/>
          </a:p>
        </p:txBody>
      </p:sp>
    </p:spTree>
    <p:extLst>
      <p:ext uri="{BB962C8B-B14F-4D97-AF65-F5344CB8AC3E}">
        <p14:creationId xmlns:p14="http://schemas.microsoft.com/office/powerpoint/2010/main" val="1965123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188640"/>
            <a:ext cx="7772400" cy="6192688"/>
          </a:xfrm>
        </p:spPr>
        <p:txBody>
          <a:bodyPr>
            <a:normAutofit fontScale="90000"/>
          </a:bodyPr>
          <a:lstStyle/>
          <a:p>
            <a:pPr algn="l"/>
            <a:br>
              <a:rPr lang="en-GB" sz="2200" b="1" dirty="0"/>
            </a:br>
            <a:br>
              <a:rPr lang="en-GB" sz="2200" b="1" dirty="0"/>
            </a:br>
            <a:br>
              <a:rPr lang="en-GB" sz="2200" b="1" dirty="0"/>
            </a:br>
            <a:r>
              <a:rPr lang="en-GB" sz="2200" b="1" dirty="0"/>
              <a:t>				Loops</a:t>
            </a:r>
            <a:br>
              <a:rPr lang="en-GB" sz="2200" b="1" dirty="0"/>
            </a:br>
            <a:r>
              <a:rPr lang="en-GB" sz="2200" dirty="0"/>
              <a:t>			</a:t>
            </a:r>
            <a:r>
              <a:rPr lang="en-GB" sz="2200" b="1" dirty="0"/>
              <a:t>Python For Loops</a:t>
            </a:r>
            <a:br>
              <a:rPr lang="en-GB" sz="2200" dirty="0"/>
            </a:br>
            <a:r>
              <a:rPr lang="en-GB" sz="2200" dirty="0"/>
              <a:t>A for loop is used for iterating over a sequence (that is either a list, a tuple, a dictionary, a set, or a string). With the for loop we can execute a set of statements, once for each item in a list, tuple, set etc.</a:t>
            </a:r>
            <a:br>
              <a:rPr lang="en-GB" sz="2200" dirty="0"/>
            </a:br>
            <a:r>
              <a:rPr lang="en-GB" sz="2200" dirty="0"/>
              <a:t>				</a:t>
            </a:r>
            <a:r>
              <a:rPr lang="en-GB" sz="2200" b="1" dirty="0"/>
              <a:t>Example</a:t>
            </a:r>
            <a:br>
              <a:rPr lang="en-GB" sz="2200" dirty="0"/>
            </a:br>
            <a:r>
              <a:rPr lang="en-GB" sz="2200" dirty="0"/>
              <a:t>	</a:t>
            </a:r>
            <a:r>
              <a:rPr lang="en-GB" sz="2200" i="1" dirty="0"/>
              <a:t>Print each fruit in a fruit list:</a:t>
            </a:r>
            <a:br>
              <a:rPr lang="en-GB" sz="2200" dirty="0"/>
            </a:br>
            <a:r>
              <a:rPr lang="en-GB" sz="2200" dirty="0"/>
              <a:t>		</a:t>
            </a:r>
            <a:br>
              <a:rPr lang="en-GB" sz="2200" dirty="0"/>
            </a:br>
            <a:r>
              <a:rPr lang="en-GB" sz="2200" dirty="0"/>
              <a:t>	fruits = [</a:t>
            </a:r>
            <a:r>
              <a:rPr lang="en-GB" sz="2200" dirty="0">
                <a:solidFill>
                  <a:srgbClr val="00B050"/>
                </a:solidFill>
              </a:rPr>
              <a:t>"apple", "banana", "cherry"</a:t>
            </a:r>
            <a:r>
              <a:rPr lang="en-GB" sz="2200" dirty="0"/>
              <a:t>]</a:t>
            </a:r>
            <a:br>
              <a:rPr lang="en-GB" sz="2200" dirty="0"/>
            </a:br>
            <a:r>
              <a:rPr lang="en-GB" sz="2200" dirty="0"/>
              <a:t>	</a:t>
            </a:r>
            <a:r>
              <a:rPr lang="en-GB" sz="2200" dirty="0">
                <a:solidFill>
                  <a:srgbClr val="FF0000"/>
                </a:solidFill>
              </a:rPr>
              <a:t>for</a:t>
            </a:r>
            <a:r>
              <a:rPr lang="en-GB" sz="2200" dirty="0"/>
              <a:t> x in fruits:</a:t>
            </a:r>
            <a:br>
              <a:rPr lang="en-GB" sz="2200" dirty="0"/>
            </a:br>
            <a:r>
              <a:rPr lang="en-GB" sz="2200" dirty="0"/>
              <a:t>  	      </a:t>
            </a:r>
            <a:r>
              <a:rPr lang="en-GB" sz="2200" dirty="0">
                <a:solidFill>
                  <a:srgbClr val="FF0000"/>
                </a:solidFill>
              </a:rPr>
              <a:t>print</a:t>
            </a:r>
            <a:r>
              <a:rPr lang="en-GB" sz="2200" dirty="0"/>
              <a:t>(x)</a:t>
            </a:r>
            <a:br>
              <a:rPr lang="en-GB" sz="2200" dirty="0"/>
            </a:br>
            <a:r>
              <a:rPr lang="en-GB" sz="2200" i="1" dirty="0"/>
              <a:t>The for loop does not require an indexing variable to set beforehand.</a:t>
            </a:r>
            <a:br>
              <a:rPr lang="en-GB" sz="2200" dirty="0"/>
            </a:br>
            <a:br>
              <a:rPr lang="en-GB" sz="2200" dirty="0"/>
            </a:br>
            <a:r>
              <a:rPr lang="en-GB" sz="2200" b="1" dirty="0"/>
              <a:t>Looping Through a String</a:t>
            </a:r>
            <a:br>
              <a:rPr lang="en-GB" sz="2200" dirty="0"/>
            </a:br>
            <a:r>
              <a:rPr lang="en-GB" sz="2200" dirty="0"/>
              <a:t>Even strings are </a:t>
            </a:r>
            <a:r>
              <a:rPr lang="en-GB" sz="2200" dirty="0" err="1"/>
              <a:t>iterable</a:t>
            </a:r>
            <a:r>
              <a:rPr lang="en-GB" sz="2200" dirty="0"/>
              <a:t> objects, they contain a sequence of characters:</a:t>
            </a:r>
            <a:br>
              <a:rPr lang="en-GB" sz="2200" b="1" dirty="0"/>
            </a:br>
            <a:r>
              <a:rPr lang="en-GB" sz="2200" b="1" dirty="0"/>
              <a:t>				Example</a:t>
            </a:r>
            <a:br>
              <a:rPr lang="en-GB" sz="2200" dirty="0"/>
            </a:br>
            <a:r>
              <a:rPr lang="en-GB" sz="2200" i="1" dirty="0"/>
              <a:t>Loop through the letters in the word "banana":</a:t>
            </a:r>
            <a:br>
              <a:rPr lang="en-GB" sz="2200" dirty="0"/>
            </a:br>
            <a:r>
              <a:rPr lang="en-GB" sz="2200" dirty="0"/>
              <a:t>	</a:t>
            </a:r>
            <a:r>
              <a:rPr lang="en-GB" sz="2200" dirty="0">
                <a:solidFill>
                  <a:srgbClr val="FF0000"/>
                </a:solidFill>
              </a:rPr>
              <a:t>for</a:t>
            </a:r>
            <a:r>
              <a:rPr lang="en-GB" sz="2200" dirty="0"/>
              <a:t> x in </a:t>
            </a:r>
            <a:r>
              <a:rPr lang="en-GB" sz="2200" dirty="0">
                <a:solidFill>
                  <a:srgbClr val="00B050"/>
                </a:solidFill>
              </a:rPr>
              <a:t>"banana"</a:t>
            </a:r>
            <a:r>
              <a:rPr lang="en-GB" sz="2200" dirty="0"/>
              <a:t>:</a:t>
            </a:r>
            <a:br>
              <a:rPr lang="en-GB" sz="2200" dirty="0"/>
            </a:br>
            <a:r>
              <a:rPr lang="en-GB" sz="2200" dirty="0"/>
              <a:t>  	      </a:t>
            </a:r>
            <a:r>
              <a:rPr lang="en-GB" sz="2200" dirty="0">
                <a:solidFill>
                  <a:srgbClr val="FF0000"/>
                </a:solidFill>
              </a:rPr>
              <a:t>print</a:t>
            </a:r>
            <a:r>
              <a:rPr lang="en-GB" sz="2200" dirty="0"/>
              <a:t>(x)</a:t>
            </a:r>
            <a:br>
              <a:rPr lang="en-GB" sz="2000" dirty="0"/>
            </a:br>
            <a:br>
              <a:rPr lang="en-GB" sz="2000" dirty="0"/>
            </a:br>
            <a:endParaRPr lang="en-GB" sz="2000" dirty="0"/>
          </a:p>
        </p:txBody>
      </p:sp>
    </p:spTree>
    <p:extLst>
      <p:ext uri="{BB962C8B-B14F-4D97-AF65-F5344CB8AC3E}">
        <p14:creationId xmlns:p14="http://schemas.microsoft.com/office/powerpoint/2010/main" val="2865918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4664"/>
            <a:ext cx="7772400" cy="6120679"/>
          </a:xfrm>
        </p:spPr>
        <p:txBody>
          <a:bodyPr>
            <a:noAutofit/>
          </a:bodyPr>
          <a:lstStyle/>
          <a:p>
            <a:pPr algn="l"/>
            <a:r>
              <a:rPr lang="en-GB" sz="2000" b="1" dirty="0"/>
              <a:t>			The break Statement</a:t>
            </a:r>
            <a:br>
              <a:rPr lang="en-GB" sz="2000" dirty="0"/>
            </a:br>
            <a:r>
              <a:rPr lang="en-GB" sz="2000" dirty="0"/>
              <a:t>With the break statement we can stop the loop before it has looped through all the items:</a:t>
            </a:r>
            <a:br>
              <a:rPr lang="en-GB" sz="2000" dirty="0"/>
            </a:br>
            <a:r>
              <a:rPr lang="en-GB" sz="2000" dirty="0"/>
              <a:t>			</a:t>
            </a:r>
            <a:r>
              <a:rPr lang="en-GB" sz="2000" b="1" dirty="0"/>
              <a:t>Example</a:t>
            </a:r>
            <a:br>
              <a:rPr lang="en-GB" sz="2000" dirty="0"/>
            </a:br>
            <a:r>
              <a:rPr lang="en-GB" sz="2000" i="1" dirty="0"/>
              <a:t>Exit the loop when x is "banana":</a:t>
            </a:r>
            <a:br>
              <a:rPr lang="en-GB" sz="2000" dirty="0"/>
            </a:br>
            <a:r>
              <a:rPr lang="en-GB" sz="2000" dirty="0"/>
              <a:t>	fruits = [</a:t>
            </a:r>
            <a:r>
              <a:rPr lang="en-GB" sz="2000" dirty="0">
                <a:solidFill>
                  <a:srgbClr val="00B050"/>
                </a:solidFill>
              </a:rPr>
              <a:t>"apple", "banana", "cherry"</a:t>
            </a:r>
            <a:r>
              <a:rPr lang="en-GB" sz="2000" dirty="0"/>
              <a:t>]</a:t>
            </a:r>
            <a:br>
              <a:rPr lang="en-GB" sz="2000" dirty="0"/>
            </a:br>
            <a:r>
              <a:rPr lang="en-GB" sz="2000" dirty="0"/>
              <a:t>	</a:t>
            </a:r>
            <a:r>
              <a:rPr lang="en-GB" sz="2000" dirty="0">
                <a:solidFill>
                  <a:srgbClr val="FF0000"/>
                </a:solidFill>
              </a:rPr>
              <a:t>for</a:t>
            </a:r>
            <a:r>
              <a:rPr lang="en-GB" sz="2000" dirty="0"/>
              <a:t> x in fruits:</a:t>
            </a:r>
            <a:br>
              <a:rPr lang="en-GB" sz="2000" dirty="0"/>
            </a:br>
            <a:r>
              <a:rPr lang="en-GB" sz="2000" dirty="0"/>
              <a:t> 	    </a:t>
            </a:r>
            <a:r>
              <a:rPr lang="en-GB" sz="2000" dirty="0">
                <a:solidFill>
                  <a:srgbClr val="FF0000"/>
                </a:solidFill>
              </a:rPr>
              <a:t>print</a:t>
            </a:r>
            <a:r>
              <a:rPr lang="en-GB" sz="2000" dirty="0"/>
              <a:t>(x)</a:t>
            </a:r>
            <a:br>
              <a:rPr lang="en-GB" sz="2000" dirty="0"/>
            </a:br>
            <a:r>
              <a:rPr lang="en-GB" sz="2000" dirty="0"/>
              <a:t> 	</a:t>
            </a:r>
            <a:r>
              <a:rPr lang="en-GB" sz="2000" dirty="0">
                <a:solidFill>
                  <a:srgbClr val="FF0000"/>
                </a:solidFill>
              </a:rPr>
              <a:t>if</a:t>
            </a:r>
            <a:r>
              <a:rPr lang="en-GB" sz="2000" dirty="0"/>
              <a:t> x == </a:t>
            </a:r>
            <a:r>
              <a:rPr lang="en-GB" sz="2000" dirty="0">
                <a:solidFill>
                  <a:srgbClr val="00B050"/>
                </a:solidFill>
              </a:rPr>
              <a:t>"banana"</a:t>
            </a:r>
            <a:r>
              <a:rPr lang="en-GB" sz="2000" dirty="0"/>
              <a:t>:</a:t>
            </a:r>
            <a:br>
              <a:rPr lang="en-GB" sz="2000" dirty="0"/>
            </a:br>
            <a:r>
              <a:rPr lang="en-GB" sz="2000" dirty="0"/>
              <a:t>   	     break</a:t>
            </a:r>
            <a:br>
              <a:rPr lang="en-GB" sz="2000" dirty="0"/>
            </a:br>
            <a:br>
              <a:rPr lang="en-GB" sz="2000" dirty="0"/>
            </a:br>
            <a:r>
              <a:rPr lang="en-GB" sz="2000" dirty="0"/>
              <a:t>			</a:t>
            </a:r>
            <a:r>
              <a:rPr lang="en-GB" sz="2000" b="1" dirty="0"/>
              <a:t>Example</a:t>
            </a:r>
            <a:br>
              <a:rPr lang="en-GB" sz="2000" dirty="0"/>
            </a:br>
            <a:r>
              <a:rPr lang="en-GB" sz="2000" dirty="0"/>
              <a:t>Exit the loop when x is "banana", but this time the break comes before the print:</a:t>
            </a:r>
            <a:br>
              <a:rPr lang="en-GB" sz="2000" dirty="0"/>
            </a:br>
            <a:r>
              <a:rPr lang="en-GB" sz="2000" dirty="0"/>
              <a:t>	fruits = [</a:t>
            </a:r>
            <a:r>
              <a:rPr lang="en-GB" sz="2000" dirty="0">
                <a:solidFill>
                  <a:srgbClr val="00B050"/>
                </a:solidFill>
              </a:rPr>
              <a:t>"apple", "banana", "cherry"</a:t>
            </a:r>
            <a:r>
              <a:rPr lang="en-GB" sz="2000" dirty="0"/>
              <a:t>]</a:t>
            </a:r>
            <a:br>
              <a:rPr lang="en-GB" sz="2000" dirty="0"/>
            </a:br>
            <a:r>
              <a:rPr lang="en-GB" sz="2000" dirty="0"/>
              <a:t>	</a:t>
            </a:r>
            <a:r>
              <a:rPr lang="en-GB" sz="2000" dirty="0">
                <a:solidFill>
                  <a:srgbClr val="FF0000"/>
                </a:solidFill>
              </a:rPr>
              <a:t>for</a:t>
            </a:r>
            <a:r>
              <a:rPr lang="en-GB" sz="2000" dirty="0"/>
              <a:t> x in fruits:</a:t>
            </a:r>
            <a:br>
              <a:rPr lang="en-GB" sz="2000" dirty="0"/>
            </a:br>
            <a:r>
              <a:rPr lang="en-GB" sz="2000" dirty="0"/>
              <a:t> 	</a:t>
            </a:r>
            <a:r>
              <a:rPr lang="en-GB" sz="2000" dirty="0">
                <a:solidFill>
                  <a:srgbClr val="FF0000"/>
                </a:solidFill>
              </a:rPr>
              <a:t> if</a:t>
            </a:r>
            <a:r>
              <a:rPr lang="en-GB" sz="2000" dirty="0"/>
              <a:t> x == </a:t>
            </a:r>
            <a:r>
              <a:rPr lang="en-GB" sz="2000" dirty="0">
                <a:solidFill>
                  <a:srgbClr val="00B050"/>
                </a:solidFill>
              </a:rPr>
              <a:t>"banana"</a:t>
            </a:r>
            <a:r>
              <a:rPr lang="en-GB" sz="2000" dirty="0"/>
              <a:t>:</a:t>
            </a:r>
            <a:br>
              <a:rPr lang="en-GB" sz="2000" dirty="0"/>
            </a:br>
            <a:r>
              <a:rPr lang="en-GB" sz="2000" dirty="0"/>
              <a:t>      	       break</a:t>
            </a:r>
            <a:br>
              <a:rPr lang="en-GB" sz="2000" dirty="0"/>
            </a:br>
            <a:r>
              <a:rPr lang="en-GB" sz="2000" dirty="0"/>
              <a:t>  	</a:t>
            </a:r>
            <a:r>
              <a:rPr lang="en-GB" sz="2000" dirty="0">
                <a:solidFill>
                  <a:srgbClr val="FF0000"/>
                </a:solidFill>
              </a:rPr>
              <a:t>print</a:t>
            </a:r>
            <a:r>
              <a:rPr lang="en-GB" sz="2000" dirty="0"/>
              <a:t>(x)</a:t>
            </a:r>
            <a:br>
              <a:rPr lang="en-GB" sz="2000" dirty="0"/>
            </a:br>
            <a:br>
              <a:rPr lang="en-GB" sz="2000" dirty="0"/>
            </a:br>
            <a:endParaRPr lang="en-GB" sz="2000" dirty="0"/>
          </a:p>
        </p:txBody>
      </p:sp>
    </p:spTree>
    <p:extLst>
      <p:ext uri="{BB962C8B-B14F-4D97-AF65-F5344CB8AC3E}">
        <p14:creationId xmlns:p14="http://schemas.microsoft.com/office/powerpoint/2010/main" val="3447752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32656"/>
            <a:ext cx="7772400" cy="6192687"/>
          </a:xfrm>
        </p:spPr>
        <p:txBody>
          <a:bodyPr>
            <a:noAutofit/>
          </a:bodyPr>
          <a:lstStyle/>
          <a:p>
            <a:pPr algn="l"/>
            <a:r>
              <a:rPr lang="en-GB" sz="2000" b="1" dirty="0"/>
              <a:t>			The continue Statement</a:t>
            </a:r>
            <a:br>
              <a:rPr lang="en-GB" sz="2000" dirty="0"/>
            </a:br>
            <a:r>
              <a:rPr lang="en-GB" sz="2000" dirty="0"/>
              <a:t>With the continue statement we can stop the current iteration of the loop, and continue with the next:</a:t>
            </a:r>
            <a:br>
              <a:rPr lang="en-GB" sz="2000" dirty="0"/>
            </a:br>
            <a:r>
              <a:rPr lang="en-GB" sz="2000" dirty="0"/>
              <a:t>			</a:t>
            </a:r>
            <a:r>
              <a:rPr lang="en-GB" sz="2000" b="1" dirty="0"/>
              <a:t>Example</a:t>
            </a:r>
            <a:br>
              <a:rPr lang="en-GB" sz="2000" dirty="0"/>
            </a:br>
            <a:r>
              <a:rPr lang="en-GB" sz="2000" dirty="0"/>
              <a:t>	Do not print banana:</a:t>
            </a:r>
            <a:br>
              <a:rPr lang="en-GB" sz="2000" dirty="0"/>
            </a:br>
            <a:r>
              <a:rPr lang="en-GB" sz="2000" dirty="0"/>
              <a:t>		fruits = [</a:t>
            </a:r>
            <a:r>
              <a:rPr lang="en-GB" sz="2000" dirty="0">
                <a:solidFill>
                  <a:srgbClr val="00B050"/>
                </a:solidFill>
              </a:rPr>
              <a:t>"apple", "banana", "cherry"</a:t>
            </a:r>
            <a:r>
              <a:rPr lang="en-GB" sz="2000" dirty="0"/>
              <a:t>]</a:t>
            </a:r>
            <a:br>
              <a:rPr lang="en-GB" sz="2000" dirty="0"/>
            </a:br>
            <a:r>
              <a:rPr lang="en-GB" sz="2000" dirty="0"/>
              <a:t>		</a:t>
            </a:r>
            <a:r>
              <a:rPr lang="en-GB" sz="2000" dirty="0">
                <a:solidFill>
                  <a:srgbClr val="FF0000"/>
                </a:solidFill>
              </a:rPr>
              <a:t>for</a:t>
            </a:r>
            <a:r>
              <a:rPr lang="en-GB" sz="2000" dirty="0"/>
              <a:t> x in fruits:</a:t>
            </a:r>
            <a:br>
              <a:rPr lang="en-GB" sz="2000" dirty="0"/>
            </a:br>
            <a:r>
              <a:rPr lang="en-GB" sz="2000" dirty="0"/>
              <a:t> 		</a:t>
            </a:r>
            <a:r>
              <a:rPr lang="en-GB" sz="2000" dirty="0">
                <a:solidFill>
                  <a:srgbClr val="FF0000"/>
                </a:solidFill>
              </a:rPr>
              <a:t>if</a:t>
            </a:r>
            <a:r>
              <a:rPr lang="en-GB" sz="2000" dirty="0"/>
              <a:t> x == "banana":</a:t>
            </a:r>
            <a:br>
              <a:rPr lang="en-GB" sz="2000" dirty="0"/>
            </a:br>
            <a:r>
              <a:rPr lang="en-GB" sz="2000" dirty="0"/>
              <a:t>    		     continue</a:t>
            </a:r>
            <a:br>
              <a:rPr lang="en-GB" sz="2000" dirty="0"/>
            </a:br>
            <a:r>
              <a:rPr lang="en-GB" sz="2000" dirty="0"/>
              <a:t>  		 </a:t>
            </a:r>
            <a:r>
              <a:rPr lang="en-GB" sz="2000" dirty="0">
                <a:solidFill>
                  <a:srgbClr val="FF0000"/>
                </a:solidFill>
              </a:rPr>
              <a:t>print</a:t>
            </a:r>
            <a:r>
              <a:rPr lang="en-GB" sz="2000" dirty="0"/>
              <a:t>(x)</a:t>
            </a:r>
            <a:br>
              <a:rPr lang="en-GB" sz="2000" dirty="0"/>
            </a:br>
            <a:br>
              <a:rPr lang="en-GB" sz="2000" dirty="0"/>
            </a:br>
            <a:r>
              <a:rPr lang="en-GB" sz="2000" dirty="0"/>
              <a:t>		</a:t>
            </a:r>
            <a:r>
              <a:rPr lang="en-GB" sz="2000" b="1" dirty="0"/>
              <a:t>The range() Function</a:t>
            </a:r>
            <a:br>
              <a:rPr lang="en-GB" sz="2000" b="1" dirty="0"/>
            </a:br>
            <a:r>
              <a:rPr lang="en-GB" sz="2000" dirty="0"/>
              <a:t>To loop through a set of code a specified number of times, we can use the range() function, the range() function returns a sequence of numbers, starting from 0 by default, and increments by 1 (by default), and ends at a specified number.</a:t>
            </a:r>
            <a:br>
              <a:rPr lang="en-GB" sz="2000" dirty="0"/>
            </a:br>
            <a:r>
              <a:rPr lang="en-GB" sz="2000" dirty="0"/>
              <a:t>		</a:t>
            </a:r>
            <a:r>
              <a:rPr lang="en-GB" sz="2000" b="1" dirty="0"/>
              <a:t>Example</a:t>
            </a:r>
            <a:br>
              <a:rPr lang="en-GB" sz="2000" b="1" dirty="0"/>
            </a:br>
            <a:r>
              <a:rPr lang="en-GB" sz="2000" b="1" dirty="0"/>
              <a:t>	</a:t>
            </a:r>
            <a:r>
              <a:rPr lang="en-GB" sz="2000" dirty="0"/>
              <a:t>Using the range() function:</a:t>
            </a:r>
            <a:br>
              <a:rPr lang="en-GB" sz="2000" dirty="0"/>
            </a:br>
            <a:r>
              <a:rPr lang="en-GB" sz="2000" dirty="0"/>
              <a:t>		</a:t>
            </a:r>
            <a:r>
              <a:rPr lang="en-GB" sz="2000" dirty="0">
                <a:solidFill>
                  <a:srgbClr val="FF0000"/>
                </a:solidFill>
              </a:rPr>
              <a:t>for</a:t>
            </a:r>
            <a:r>
              <a:rPr lang="en-GB" sz="2000" dirty="0"/>
              <a:t> x in range(6):</a:t>
            </a:r>
            <a:br>
              <a:rPr lang="en-GB" sz="2000" dirty="0"/>
            </a:br>
            <a:r>
              <a:rPr lang="en-GB" sz="2000" dirty="0"/>
              <a:t>  		       </a:t>
            </a:r>
            <a:r>
              <a:rPr lang="en-GB" sz="2000" dirty="0">
                <a:solidFill>
                  <a:srgbClr val="FF0000"/>
                </a:solidFill>
              </a:rPr>
              <a:t>print</a:t>
            </a:r>
            <a:r>
              <a:rPr lang="en-GB" sz="2000" dirty="0"/>
              <a:t>(x)</a:t>
            </a:r>
            <a:br>
              <a:rPr lang="en-GB" sz="2000" dirty="0"/>
            </a:br>
            <a:endParaRPr lang="en-GB" sz="2000" dirty="0"/>
          </a:p>
        </p:txBody>
      </p:sp>
    </p:spTree>
    <p:extLst>
      <p:ext uri="{BB962C8B-B14F-4D97-AF65-F5344CB8AC3E}">
        <p14:creationId xmlns:p14="http://schemas.microsoft.com/office/powerpoint/2010/main" val="829056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4664"/>
            <a:ext cx="7772400" cy="5976663"/>
          </a:xfrm>
        </p:spPr>
        <p:txBody>
          <a:bodyPr>
            <a:noAutofit/>
          </a:bodyPr>
          <a:lstStyle/>
          <a:p>
            <a:pPr algn="l"/>
            <a:r>
              <a:rPr lang="en-GB" sz="1800" b="1" dirty="0"/>
              <a:t>Else in For Loop</a:t>
            </a:r>
            <a:br>
              <a:rPr lang="en-GB" sz="1800" b="1" dirty="0"/>
            </a:br>
            <a:r>
              <a:rPr lang="en-GB" sz="1800" dirty="0"/>
              <a:t>The else keyword in a for loop specifies a block of code to be executed when the loop is finished:</a:t>
            </a:r>
            <a:br>
              <a:rPr lang="en-GB" sz="1800" dirty="0"/>
            </a:br>
            <a:r>
              <a:rPr lang="en-GB" sz="1800" dirty="0"/>
              <a:t>			</a:t>
            </a:r>
            <a:r>
              <a:rPr lang="en-GB" sz="1800" b="1" dirty="0"/>
              <a:t>Example</a:t>
            </a:r>
            <a:br>
              <a:rPr lang="en-GB" sz="1800" dirty="0"/>
            </a:br>
            <a:r>
              <a:rPr lang="en-GB" sz="1800" dirty="0"/>
              <a:t>Print all numbers from 0 to 5, and print a message when the loop has ended:</a:t>
            </a:r>
            <a:br>
              <a:rPr lang="en-GB" sz="1800" dirty="0"/>
            </a:br>
            <a:r>
              <a:rPr lang="en-GB" sz="1800" dirty="0"/>
              <a:t>			</a:t>
            </a:r>
            <a:r>
              <a:rPr lang="en-GB" sz="1800" dirty="0">
                <a:solidFill>
                  <a:srgbClr val="FF0000"/>
                </a:solidFill>
              </a:rPr>
              <a:t>for</a:t>
            </a:r>
            <a:r>
              <a:rPr lang="en-GB" sz="1800" dirty="0"/>
              <a:t> x </a:t>
            </a:r>
            <a:r>
              <a:rPr lang="en-GB" sz="1800" dirty="0">
                <a:solidFill>
                  <a:srgbClr val="FF0000"/>
                </a:solidFill>
              </a:rPr>
              <a:t>in </a:t>
            </a:r>
            <a:r>
              <a:rPr lang="en-GB" sz="1800" dirty="0"/>
              <a:t>range(6):</a:t>
            </a:r>
            <a:br>
              <a:rPr lang="en-GB" sz="1800" dirty="0"/>
            </a:br>
            <a:r>
              <a:rPr lang="en-GB" sz="1800" dirty="0"/>
              <a:t>  			       </a:t>
            </a:r>
            <a:r>
              <a:rPr lang="en-GB" sz="1800" dirty="0">
                <a:solidFill>
                  <a:srgbClr val="FF0000"/>
                </a:solidFill>
              </a:rPr>
              <a:t>print</a:t>
            </a:r>
            <a:r>
              <a:rPr lang="en-GB" sz="1800" dirty="0"/>
              <a:t>(x)</a:t>
            </a:r>
            <a:br>
              <a:rPr lang="en-GB" sz="1800" dirty="0"/>
            </a:br>
            <a:r>
              <a:rPr lang="en-GB" sz="1800" dirty="0"/>
              <a:t>			</a:t>
            </a:r>
            <a:r>
              <a:rPr lang="en-GB" sz="1800" dirty="0">
                <a:solidFill>
                  <a:srgbClr val="FF0000"/>
                </a:solidFill>
              </a:rPr>
              <a:t>else:</a:t>
            </a:r>
            <a:br>
              <a:rPr lang="en-GB" sz="1800" dirty="0"/>
            </a:br>
            <a:r>
              <a:rPr lang="en-GB" sz="1800" dirty="0"/>
              <a:t> 			</a:t>
            </a:r>
            <a:r>
              <a:rPr lang="en-GB" sz="1800" dirty="0">
                <a:solidFill>
                  <a:srgbClr val="FF0000"/>
                </a:solidFill>
              </a:rPr>
              <a:t>print</a:t>
            </a:r>
            <a:r>
              <a:rPr lang="en-GB" sz="1800" dirty="0"/>
              <a:t>(</a:t>
            </a:r>
            <a:r>
              <a:rPr lang="en-GB" sz="1800" dirty="0">
                <a:solidFill>
                  <a:srgbClr val="00B050"/>
                </a:solidFill>
              </a:rPr>
              <a:t>"Finally finished!"</a:t>
            </a:r>
            <a:r>
              <a:rPr lang="en-GB" sz="1800" dirty="0"/>
              <a:t>)</a:t>
            </a:r>
            <a:br>
              <a:rPr lang="en-GB" sz="1800" dirty="0"/>
            </a:br>
            <a:br>
              <a:rPr lang="en-GB" sz="1800" dirty="0"/>
            </a:br>
            <a:r>
              <a:rPr lang="en-GB" sz="1800" dirty="0"/>
              <a:t>			</a:t>
            </a:r>
            <a:r>
              <a:rPr lang="en-GB" sz="1800" b="1" dirty="0"/>
              <a:t>Nested Loops</a:t>
            </a:r>
            <a:br>
              <a:rPr lang="en-GB" sz="1800" dirty="0"/>
            </a:br>
            <a:r>
              <a:rPr lang="en-GB" sz="1800" dirty="0"/>
              <a:t>A nested loop is a loop inside a loop.</a:t>
            </a:r>
            <a:br>
              <a:rPr lang="en-GB" sz="1800" dirty="0"/>
            </a:br>
            <a:r>
              <a:rPr lang="en-GB" sz="1800" dirty="0"/>
              <a:t>The "inner loop" will be executed one time for each iteration of the "outer loop":</a:t>
            </a:r>
            <a:br>
              <a:rPr lang="en-GB" sz="1800" dirty="0"/>
            </a:br>
            <a:r>
              <a:rPr lang="en-GB" sz="1800" dirty="0"/>
              <a:t>			</a:t>
            </a:r>
            <a:r>
              <a:rPr lang="en-GB" sz="1800" b="1" dirty="0"/>
              <a:t>Example</a:t>
            </a:r>
            <a:br>
              <a:rPr lang="en-GB" sz="1800" dirty="0"/>
            </a:br>
            <a:r>
              <a:rPr lang="en-GB" sz="1800" dirty="0"/>
              <a:t>		Print each adjective for every fruit:</a:t>
            </a:r>
            <a:br>
              <a:rPr lang="en-GB" sz="1800" dirty="0"/>
            </a:br>
            <a:r>
              <a:rPr lang="en-GB" sz="1800" dirty="0"/>
              <a:t>		</a:t>
            </a:r>
            <a:r>
              <a:rPr lang="en-GB" sz="1800" dirty="0" err="1"/>
              <a:t>adj</a:t>
            </a:r>
            <a:r>
              <a:rPr lang="en-GB" sz="1800" dirty="0"/>
              <a:t> = [</a:t>
            </a:r>
            <a:r>
              <a:rPr lang="en-GB" sz="1800" dirty="0">
                <a:solidFill>
                  <a:srgbClr val="00B050"/>
                </a:solidFill>
              </a:rPr>
              <a:t>"red", "big", "tasty"</a:t>
            </a:r>
            <a:r>
              <a:rPr lang="en-GB" sz="1800" dirty="0"/>
              <a:t>]</a:t>
            </a:r>
            <a:br>
              <a:rPr lang="en-GB" sz="1800" dirty="0"/>
            </a:br>
            <a:r>
              <a:rPr lang="en-GB" sz="1800" dirty="0"/>
              <a:t>		fruits = [</a:t>
            </a:r>
            <a:r>
              <a:rPr lang="en-GB" sz="1800" dirty="0">
                <a:solidFill>
                  <a:srgbClr val="00B050"/>
                </a:solidFill>
              </a:rPr>
              <a:t>"apple", "banana", "cherry"</a:t>
            </a:r>
            <a:r>
              <a:rPr lang="en-GB" sz="1800" dirty="0"/>
              <a:t>]</a:t>
            </a:r>
            <a:br>
              <a:rPr lang="en-GB" sz="1800" dirty="0"/>
            </a:br>
            <a:r>
              <a:rPr lang="en-GB" sz="1800" dirty="0"/>
              <a:t>		</a:t>
            </a:r>
            <a:r>
              <a:rPr lang="en-GB" sz="1800" dirty="0">
                <a:solidFill>
                  <a:srgbClr val="FF0000"/>
                </a:solidFill>
              </a:rPr>
              <a:t>for</a:t>
            </a:r>
            <a:r>
              <a:rPr lang="en-GB" sz="1800" dirty="0"/>
              <a:t> x in </a:t>
            </a:r>
            <a:r>
              <a:rPr lang="en-GB" sz="1800" dirty="0" err="1"/>
              <a:t>adj</a:t>
            </a:r>
            <a:r>
              <a:rPr lang="en-GB" sz="1800" dirty="0"/>
              <a:t>:</a:t>
            </a:r>
            <a:br>
              <a:rPr lang="en-GB" sz="1800" dirty="0"/>
            </a:br>
            <a:r>
              <a:rPr lang="en-GB" sz="1800" dirty="0"/>
              <a:t>  		    </a:t>
            </a:r>
            <a:r>
              <a:rPr lang="en-GB" sz="1800" dirty="0">
                <a:solidFill>
                  <a:srgbClr val="FF0000"/>
                </a:solidFill>
              </a:rPr>
              <a:t>for</a:t>
            </a:r>
            <a:r>
              <a:rPr lang="en-GB" sz="1800" dirty="0"/>
              <a:t> y in fruits:</a:t>
            </a:r>
            <a:br>
              <a:rPr lang="en-GB" sz="1800" dirty="0"/>
            </a:br>
            <a:r>
              <a:rPr lang="en-GB" sz="1800" dirty="0"/>
              <a:t>   		         </a:t>
            </a:r>
            <a:r>
              <a:rPr lang="en-GB" sz="1800" dirty="0">
                <a:solidFill>
                  <a:srgbClr val="FF0000"/>
                </a:solidFill>
              </a:rPr>
              <a:t>print</a:t>
            </a:r>
            <a:r>
              <a:rPr lang="en-GB" sz="1800" dirty="0"/>
              <a:t>(x, y)</a:t>
            </a:r>
            <a:br>
              <a:rPr lang="en-GB" sz="1800" dirty="0"/>
            </a:br>
            <a:endParaRPr lang="en-GB" sz="1800" dirty="0"/>
          </a:p>
        </p:txBody>
      </p:sp>
    </p:spTree>
    <p:extLst>
      <p:ext uri="{BB962C8B-B14F-4D97-AF65-F5344CB8AC3E}">
        <p14:creationId xmlns:p14="http://schemas.microsoft.com/office/powerpoint/2010/main" val="1854508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5688631"/>
          </a:xfrm>
        </p:spPr>
        <p:txBody>
          <a:bodyPr>
            <a:normAutofit fontScale="90000"/>
          </a:bodyPr>
          <a:lstStyle/>
          <a:p>
            <a:pPr algn="l"/>
            <a:br>
              <a:rPr lang="en-GB" sz="2000" b="1" dirty="0"/>
            </a:br>
            <a:br>
              <a:rPr lang="en-GB" sz="2000" b="1" dirty="0"/>
            </a:br>
            <a:br>
              <a:rPr lang="en-GB" sz="2000" b="1" dirty="0"/>
            </a:br>
            <a:br>
              <a:rPr lang="en-GB" sz="2000" b="1" dirty="0"/>
            </a:br>
            <a:br>
              <a:rPr lang="en-GB" sz="2000" b="1" dirty="0"/>
            </a:br>
            <a:br>
              <a:rPr lang="en-GB" sz="2000" b="1" dirty="0"/>
            </a:br>
            <a:r>
              <a:rPr lang="en-GB" sz="2000" b="1" dirty="0"/>
              <a:t>			The pass Statement</a:t>
            </a:r>
            <a:br>
              <a:rPr lang="en-GB" sz="2000" dirty="0"/>
            </a:br>
            <a:r>
              <a:rPr lang="en-GB" sz="2000" dirty="0"/>
              <a:t>for loops cannot be empty, but if you for some reason have a for loop with no content, put in the pass statement to avoid getting an error.</a:t>
            </a:r>
            <a:br>
              <a:rPr lang="en-GB" sz="2000" dirty="0"/>
            </a:br>
            <a:r>
              <a:rPr lang="en-GB" sz="2000" dirty="0"/>
              <a:t>			</a:t>
            </a:r>
            <a:r>
              <a:rPr lang="en-GB" sz="2000" b="1" dirty="0"/>
              <a:t>Example</a:t>
            </a:r>
            <a:br>
              <a:rPr lang="en-GB" sz="2000" dirty="0"/>
            </a:br>
            <a:r>
              <a:rPr lang="en-GB" sz="2000" dirty="0"/>
              <a:t>		</a:t>
            </a:r>
            <a:r>
              <a:rPr lang="en-GB" sz="2000" dirty="0">
                <a:solidFill>
                  <a:srgbClr val="FF0000"/>
                </a:solidFill>
              </a:rPr>
              <a:t>for</a:t>
            </a:r>
            <a:r>
              <a:rPr lang="en-GB" sz="2000" dirty="0"/>
              <a:t> x </a:t>
            </a:r>
            <a:r>
              <a:rPr lang="en-GB" sz="2000" dirty="0">
                <a:solidFill>
                  <a:srgbClr val="FF0000"/>
                </a:solidFill>
              </a:rPr>
              <a:t>in</a:t>
            </a:r>
            <a:r>
              <a:rPr lang="en-GB" sz="2000" dirty="0"/>
              <a:t> [0, 1, 2]:</a:t>
            </a:r>
            <a:br>
              <a:rPr lang="en-GB" sz="2000" dirty="0"/>
            </a:br>
            <a:r>
              <a:rPr lang="en-GB" sz="2000" dirty="0"/>
              <a:t>  		      pass</a:t>
            </a:r>
            <a:br>
              <a:rPr lang="en-GB" sz="2000" dirty="0"/>
            </a:br>
            <a:br>
              <a:rPr lang="en-GB" sz="2000" dirty="0"/>
            </a:br>
            <a:r>
              <a:rPr lang="en-GB" sz="2000" dirty="0"/>
              <a:t>		</a:t>
            </a:r>
            <a:r>
              <a:rPr lang="en-GB" sz="2000" b="1" dirty="0"/>
              <a:t>Python While Loops</a:t>
            </a:r>
            <a:br>
              <a:rPr lang="en-GB" sz="2000" b="1" dirty="0"/>
            </a:br>
            <a:br>
              <a:rPr lang="en-GB" sz="2000" b="1" dirty="0"/>
            </a:br>
            <a:r>
              <a:rPr lang="en-GB" sz="2000" b="1" dirty="0"/>
              <a:t>		</a:t>
            </a:r>
            <a:r>
              <a:rPr lang="en-GB" sz="2000" i="1" dirty="0"/>
              <a:t>Python Loops</a:t>
            </a:r>
            <a:br>
              <a:rPr lang="en-GB" sz="2000" dirty="0"/>
            </a:br>
            <a:r>
              <a:rPr lang="en-GB" sz="2000" dirty="0"/>
              <a:t>Python has two primitive loop commands:</a:t>
            </a:r>
            <a:br>
              <a:rPr lang="en-GB" sz="2000" dirty="0"/>
            </a:br>
            <a:r>
              <a:rPr lang="en-GB" sz="2000" dirty="0"/>
              <a:t>1. while loops</a:t>
            </a:r>
            <a:br>
              <a:rPr lang="en-GB" sz="2000" dirty="0"/>
            </a:br>
            <a:r>
              <a:rPr lang="en-GB" sz="2000" dirty="0"/>
              <a:t>2. for loops</a:t>
            </a:r>
            <a:br>
              <a:rPr lang="en-GB" sz="2000" dirty="0"/>
            </a:br>
            <a:br>
              <a:rPr lang="en-GB" sz="2000" dirty="0"/>
            </a:br>
            <a:r>
              <a:rPr lang="en-GB" sz="2000" dirty="0"/>
              <a:t>			</a:t>
            </a:r>
            <a:r>
              <a:rPr lang="en-GB" sz="2000" b="1" dirty="0"/>
              <a:t>The while Loop</a:t>
            </a:r>
            <a:br>
              <a:rPr lang="en-GB" sz="2000" dirty="0"/>
            </a:br>
            <a:r>
              <a:rPr lang="en-GB" sz="2000" dirty="0"/>
              <a:t>With the while loop we can execute a set of statements as long as a condition is true.</a:t>
            </a:r>
            <a:br>
              <a:rPr lang="en-GB" sz="2000" dirty="0"/>
            </a:br>
            <a:r>
              <a:rPr lang="en-GB" sz="2000" dirty="0"/>
              <a:t>			</a:t>
            </a:r>
            <a:r>
              <a:rPr lang="en-GB" sz="2000" b="1" dirty="0"/>
              <a:t>Example</a:t>
            </a:r>
            <a:br>
              <a:rPr lang="en-GB" sz="2000" dirty="0"/>
            </a:br>
            <a:r>
              <a:rPr lang="en-GB" sz="2000" dirty="0"/>
              <a:t>		Print i as long as i is less than 6:</a:t>
            </a:r>
            <a:br>
              <a:rPr lang="en-GB" sz="2000" dirty="0"/>
            </a:br>
            <a:r>
              <a:rPr lang="en-GB" sz="2000" dirty="0"/>
              <a:t>		i = 1</a:t>
            </a:r>
            <a:br>
              <a:rPr lang="en-GB" sz="2000" dirty="0"/>
            </a:br>
            <a:r>
              <a:rPr lang="en-GB" sz="2000" dirty="0"/>
              <a:t>		</a:t>
            </a:r>
            <a:r>
              <a:rPr lang="en-GB" sz="2000" dirty="0">
                <a:solidFill>
                  <a:srgbClr val="FF0000"/>
                </a:solidFill>
              </a:rPr>
              <a:t>while</a:t>
            </a:r>
            <a:r>
              <a:rPr lang="en-GB" sz="2000" dirty="0"/>
              <a:t> i &lt; 6:</a:t>
            </a:r>
            <a:br>
              <a:rPr lang="en-GB" sz="2000" dirty="0"/>
            </a:br>
            <a:r>
              <a:rPr lang="en-GB" sz="2000" dirty="0"/>
              <a:t>  		     </a:t>
            </a:r>
            <a:r>
              <a:rPr lang="en-GB" sz="2000" dirty="0">
                <a:solidFill>
                  <a:srgbClr val="FF0000"/>
                </a:solidFill>
              </a:rPr>
              <a:t>print</a:t>
            </a:r>
            <a:r>
              <a:rPr lang="en-GB" sz="2000" dirty="0"/>
              <a:t>(i)</a:t>
            </a:r>
            <a:br>
              <a:rPr lang="en-GB" sz="2000" dirty="0"/>
            </a:br>
            <a:r>
              <a:rPr lang="en-GB" sz="2000" dirty="0"/>
              <a:t> 		 i += 1</a:t>
            </a:r>
            <a:br>
              <a:rPr lang="en-GB" sz="2000" dirty="0"/>
            </a:br>
            <a:br>
              <a:rPr lang="en-GB" sz="2000" dirty="0"/>
            </a:br>
            <a:br>
              <a:rPr lang="en-GB" sz="2000" dirty="0"/>
            </a:br>
            <a:br>
              <a:rPr lang="en-GB" sz="2000" dirty="0"/>
            </a:br>
            <a:br>
              <a:rPr lang="en-GB" sz="2000" dirty="0"/>
            </a:br>
            <a:endParaRPr lang="en-GB" sz="2000" dirty="0"/>
          </a:p>
        </p:txBody>
      </p:sp>
    </p:spTree>
    <p:extLst>
      <p:ext uri="{BB962C8B-B14F-4D97-AF65-F5344CB8AC3E}">
        <p14:creationId xmlns:p14="http://schemas.microsoft.com/office/powerpoint/2010/main" val="3471340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6192687"/>
          </a:xfrm>
        </p:spPr>
        <p:txBody>
          <a:bodyPr>
            <a:normAutofit fontScale="90000"/>
          </a:bodyPr>
          <a:lstStyle/>
          <a:p>
            <a:br>
              <a:rPr lang="en-GB" sz="2000" dirty="0"/>
            </a:br>
            <a:br>
              <a:rPr lang="en-GB" sz="2000" dirty="0"/>
            </a:br>
            <a:br>
              <a:rPr lang="en-GB" sz="2000" dirty="0"/>
            </a:br>
            <a:r>
              <a:rPr lang="en-GB" sz="2000" b="1" dirty="0"/>
              <a:t>The break Statement</a:t>
            </a:r>
            <a:br>
              <a:rPr lang="en-GB" sz="2000" dirty="0"/>
            </a:br>
            <a:r>
              <a:rPr lang="en-GB" sz="2000" dirty="0"/>
              <a:t>With the break statement we can stop the loop even if the while condition is true:</a:t>
            </a:r>
            <a:br>
              <a:rPr lang="en-GB" sz="2000" dirty="0"/>
            </a:br>
            <a:r>
              <a:rPr lang="en-GB" sz="2000" b="1" dirty="0"/>
              <a:t>Example</a:t>
            </a:r>
            <a:br>
              <a:rPr lang="en-GB" sz="2000" b="1" dirty="0"/>
            </a:br>
            <a:r>
              <a:rPr lang="en-GB" sz="2000" dirty="0"/>
              <a:t>Exit the loop when i is 3:</a:t>
            </a:r>
            <a:br>
              <a:rPr lang="en-GB" sz="2000" dirty="0"/>
            </a:br>
            <a:r>
              <a:rPr lang="en-GB" sz="2000" dirty="0"/>
              <a:t>i = 1</a:t>
            </a:r>
            <a:br>
              <a:rPr lang="en-GB" sz="2000" dirty="0"/>
            </a:br>
            <a:r>
              <a:rPr lang="en-GB" sz="2000" dirty="0"/>
              <a:t>            </a:t>
            </a:r>
            <a:r>
              <a:rPr lang="en-GB" sz="2000" dirty="0">
                <a:solidFill>
                  <a:srgbClr val="FF0000"/>
                </a:solidFill>
              </a:rPr>
              <a:t>while</a:t>
            </a:r>
            <a:r>
              <a:rPr lang="en-GB" sz="2000" dirty="0"/>
              <a:t> i &lt; 6:</a:t>
            </a:r>
            <a:br>
              <a:rPr lang="en-GB" sz="2000" dirty="0"/>
            </a:br>
            <a:r>
              <a:rPr lang="en-GB" sz="2000" dirty="0"/>
              <a:t>                 </a:t>
            </a:r>
            <a:r>
              <a:rPr lang="en-GB" sz="2000" dirty="0">
                <a:solidFill>
                  <a:srgbClr val="FF0000"/>
                </a:solidFill>
              </a:rPr>
              <a:t>print</a:t>
            </a:r>
            <a:r>
              <a:rPr lang="en-GB" sz="2000" dirty="0"/>
              <a:t>(i)</a:t>
            </a:r>
            <a:br>
              <a:rPr lang="en-GB" sz="2000" dirty="0"/>
            </a:br>
            <a:r>
              <a:rPr lang="en-GB" sz="2000" dirty="0"/>
              <a:t>       </a:t>
            </a:r>
            <a:r>
              <a:rPr lang="en-GB" sz="2000" dirty="0">
                <a:solidFill>
                  <a:srgbClr val="FF0000"/>
                </a:solidFill>
              </a:rPr>
              <a:t> if</a:t>
            </a:r>
            <a:r>
              <a:rPr lang="en-GB" sz="2000" dirty="0"/>
              <a:t> i == 3:</a:t>
            </a:r>
            <a:br>
              <a:rPr lang="en-GB" sz="2000" dirty="0"/>
            </a:br>
            <a:r>
              <a:rPr lang="en-GB" sz="2000" dirty="0"/>
              <a:t>               break</a:t>
            </a:r>
            <a:br>
              <a:rPr lang="en-GB" sz="2000" dirty="0"/>
            </a:br>
            <a:r>
              <a:rPr lang="en-GB" sz="2000" dirty="0"/>
              <a:t>   i += 1</a:t>
            </a:r>
            <a:br>
              <a:rPr lang="en-GB" sz="2000" dirty="0"/>
            </a:br>
            <a:br>
              <a:rPr lang="en-GB" sz="2000" dirty="0"/>
            </a:br>
            <a:r>
              <a:rPr lang="en-GB" sz="2000" b="1" dirty="0"/>
              <a:t>The continue Statement</a:t>
            </a:r>
            <a:br>
              <a:rPr lang="en-GB" sz="2000" dirty="0"/>
            </a:br>
            <a:r>
              <a:rPr lang="en-GB" sz="2000" dirty="0"/>
              <a:t>With the continue statement we can stop the current iteration, and continue with the next:</a:t>
            </a:r>
            <a:br>
              <a:rPr lang="en-GB" sz="2000" dirty="0"/>
            </a:br>
            <a:r>
              <a:rPr lang="en-GB" sz="2000" b="1" dirty="0"/>
              <a:t>Example</a:t>
            </a:r>
            <a:br>
              <a:rPr lang="en-GB" sz="2000" dirty="0"/>
            </a:br>
            <a:r>
              <a:rPr lang="en-GB" sz="2000" dirty="0"/>
              <a:t>Continue to the next iteration if i is 3:</a:t>
            </a:r>
            <a:br>
              <a:rPr lang="en-GB" sz="2000" dirty="0"/>
            </a:br>
            <a:r>
              <a:rPr lang="en-GB" sz="2000" dirty="0"/>
              <a:t>i = 0</a:t>
            </a:r>
            <a:br>
              <a:rPr lang="en-GB" sz="2000" dirty="0"/>
            </a:br>
            <a:r>
              <a:rPr lang="en-GB" sz="2000" dirty="0"/>
              <a:t>            </a:t>
            </a:r>
            <a:r>
              <a:rPr lang="en-GB" sz="2000" dirty="0">
                <a:solidFill>
                  <a:srgbClr val="FF0000"/>
                </a:solidFill>
              </a:rPr>
              <a:t>while</a:t>
            </a:r>
            <a:r>
              <a:rPr lang="en-GB" sz="2000" dirty="0"/>
              <a:t> i &lt; 6:</a:t>
            </a:r>
            <a:br>
              <a:rPr lang="en-GB" sz="2000" dirty="0"/>
            </a:br>
            <a:r>
              <a:rPr lang="en-GB" sz="2000" dirty="0"/>
              <a:t>             i += 1</a:t>
            </a:r>
            <a:br>
              <a:rPr lang="en-GB" sz="2000" dirty="0"/>
            </a:br>
            <a:r>
              <a:rPr lang="en-GB" sz="2000" dirty="0"/>
              <a:t>      </a:t>
            </a:r>
            <a:r>
              <a:rPr lang="en-GB" sz="2000" dirty="0">
                <a:solidFill>
                  <a:srgbClr val="FF0000"/>
                </a:solidFill>
              </a:rPr>
              <a:t>if</a:t>
            </a:r>
            <a:r>
              <a:rPr lang="en-GB" sz="2000" dirty="0"/>
              <a:t> i == 3:</a:t>
            </a:r>
            <a:br>
              <a:rPr lang="en-GB" sz="2000" dirty="0"/>
            </a:br>
            <a:r>
              <a:rPr lang="en-GB" sz="2000" dirty="0"/>
              <a:t>                  continue</a:t>
            </a:r>
            <a:br>
              <a:rPr lang="en-GB" sz="2000" dirty="0"/>
            </a:br>
            <a:r>
              <a:rPr lang="en-GB" sz="2000" dirty="0"/>
              <a:t>    </a:t>
            </a:r>
            <a:r>
              <a:rPr lang="en-GB" sz="2000" dirty="0">
                <a:solidFill>
                  <a:srgbClr val="FF0000"/>
                </a:solidFill>
              </a:rPr>
              <a:t>print</a:t>
            </a:r>
            <a:r>
              <a:rPr lang="en-GB" sz="2000" dirty="0"/>
              <a:t>(i)</a:t>
            </a:r>
            <a:br>
              <a:rPr lang="en-GB" sz="2000" dirty="0"/>
            </a:br>
            <a:br>
              <a:rPr lang="en-GB" sz="2000" dirty="0"/>
            </a:br>
            <a:br>
              <a:rPr lang="en-GB" sz="2000" dirty="0"/>
            </a:br>
            <a:endParaRPr lang="en-GB" sz="2000" dirty="0"/>
          </a:p>
        </p:txBody>
      </p:sp>
    </p:spTree>
    <p:extLst>
      <p:ext uri="{BB962C8B-B14F-4D97-AF65-F5344CB8AC3E}">
        <p14:creationId xmlns:p14="http://schemas.microsoft.com/office/powerpoint/2010/main" val="5072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47664" y="2708920"/>
            <a:ext cx="6400800" cy="3384376"/>
          </a:xfrm>
        </p:spPr>
        <p:txBody>
          <a:bodyPr>
            <a:normAutofit fontScale="92500"/>
          </a:bodyPr>
          <a:lstStyle/>
          <a:p>
            <a:r>
              <a:rPr lang="en-GB" dirty="0">
                <a:solidFill>
                  <a:srgbClr val="FF0000"/>
                </a:solidFill>
              </a:rPr>
              <a:t>Course Description</a:t>
            </a:r>
          </a:p>
          <a:p>
            <a:r>
              <a:rPr lang="en-GB" dirty="0">
                <a:solidFill>
                  <a:schemeClr val="tx1"/>
                </a:solidFill>
              </a:rPr>
              <a:t>This course covers the fundamentals of Python programming, including data types, control structures, functions, and object-oriented programming. Students will learn to write efficient, readable, and well-structured Python code.</a:t>
            </a:r>
          </a:p>
        </p:txBody>
      </p:sp>
      <p:sp>
        <p:nvSpPr>
          <p:cNvPr id="7" name="Title 6"/>
          <p:cNvSpPr>
            <a:spLocks noGrp="1"/>
          </p:cNvSpPr>
          <p:nvPr>
            <p:ph type="ctrTitle"/>
          </p:nvPr>
        </p:nvSpPr>
        <p:spPr>
          <a:xfrm>
            <a:off x="827584" y="1124744"/>
            <a:ext cx="7772400" cy="1336386"/>
          </a:xfrm>
        </p:spPr>
        <p:txBody>
          <a:bodyPr>
            <a:normAutofit/>
          </a:bodyPr>
          <a:lstStyle/>
          <a:p>
            <a:r>
              <a:rPr lang="en-GB" dirty="0"/>
              <a:t>Python Programming</a:t>
            </a:r>
          </a:p>
        </p:txBody>
      </p:sp>
    </p:spTree>
    <p:extLst>
      <p:ext uri="{BB962C8B-B14F-4D97-AF65-F5344CB8AC3E}">
        <p14:creationId xmlns:p14="http://schemas.microsoft.com/office/powerpoint/2010/main" val="1225667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5904655"/>
          </a:xfrm>
        </p:spPr>
        <p:txBody>
          <a:bodyPr>
            <a:normAutofit/>
          </a:bodyPr>
          <a:lstStyle/>
          <a:p>
            <a:pPr algn="l"/>
            <a:r>
              <a:rPr lang="en-GB" sz="2000" b="1" dirty="0"/>
              <a:t>			The else Statement</a:t>
            </a:r>
            <a:br>
              <a:rPr lang="en-GB" sz="2000" dirty="0"/>
            </a:br>
            <a:r>
              <a:rPr lang="en-GB" sz="2000" dirty="0"/>
              <a:t>With the else statement we can run a block of code once when the condition no longer is true:</a:t>
            </a:r>
            <a:br>
              <a:rPr lang="en-GB" sz="2000" dirty="0"/>
            </a:br>
            <a:r>
              <a:rPr lang="en-GB" sz="2000" dirty="0"/>
              <a:t>			</a:t>
            </a:r>
            <a:r>
              <a:rPr lang="en-GB" sz="2000" b="1" dirty="0"/>
              <a:t>Example</a:t>
            </a:r>
            <a:br>
              <a:rPr lang="en-GB" sz="2000" dirty="0"/>
            </a:br>
            <a:r>
              <a:rPr lang="en-GB" sz="2000" dirty="0"/>
              <a:t>Print a message once the condition is false:</a:t>
            </a:r>
            <a:br>
              <a:rPr lang="en-GB" sz="2000" dirty="0"/>
            </a:br>
            <a:r>
              <a:rPr lang="en-GB" sz="2000" dirty="0"/>
              <a:t>		i = 1</a:t>
            </a:r>
            <a:br>
              <a:rPr lang="en-GB" sz="2000" dirty="0"/>
            </a:br>
            <a:r>
              <a:rPr lang="en-GB" sz="2000" dirty="0"/>
              <a:t>		</a:t>
            </a:r>
            <a:r>
              <a:rPr lang="en-GB" sz="2000" dirty="0">
                <a:solidFill>
                  <a:srgbClr val="FF0000"/>
                </a:solidFill>
              </a:rPr>
              <a:t>while</a:t>
            </a:r>
            <a:r>
              <a:rPr lang="en-GB" sz="2000" dirty="0"/>
              <a:t> i &lt; 6:</a:t>
            </a:r>
            <a:br>
              <a:rPr lang="en-GB" sz="2000" dirty="0"/>
            </a:br>
            <a:r>
              <a:rPr lang="en-GB" sz="2000" dirty="0"/>
              <a:t>  		    print(i)</a:t>
            </a:r>
            <a:br>
              <a:rPr lang="en-GB" sz="2000" dirty="0"/>
            </a:br>
            <a:r>
              <a:rPr lang="en-GB" sz="2000" dirty="0"/>
              <a:t>  		i += 1</a:t>
            </a:r>
            <a:br>
              <a:rPr lang="en-GB" sz="2000" dirty="0"/>
            </a:br>
            <a:r>
              <a:rPr lang="en-GB" sz="2000" dirty="0"/>
              <a:t>		</a:t>
            </a:r>
            <a:r>
              <a:rPr lang="en-GB" sz="2000" dirty="0">
                <a:solidFill>
                  <a:srgbClr val="FF0000"/>
                </a:solidFill>
              </a:rPr>
              <a:t>else</a:t>
            </a:r>
            <a:r>
              <a:rPr lang="en-GB" sz="2000" dirty="0"/>
              <a:t>:</a:t>
            </a:r>
            <a:br>
              <a:rPr lang="en-GB" sz="2000" dirty="0"/>
            </a:br>
            <a:r>
              <a:rPr lang="en-GB" sz="2000" dirty="0"/>
              <a:t>  		      </a:t>
            </a:r>
            <a:r>
              <a:rPr lang="en-GB" sz="2000" dirty="0">
                <a:solidFill>
                  <a:srgbClr val="FF0000"/>
                </a:solidFill>
              </a:rPr>
              <a:t>print</a:t>
            </a:r>
            <a:r>
              <a:rPr lang="en-GB" sz="2000" dirty="0"/>
              <a:t>(</a:t>
            </a:r>
            <a:r>
              <a:rPr lang="en-GB" sz="2000" dirty="0">
                <a:solidFill>
                  <a:srgbClr val="00B050"/>
                </a:solidFill>
              </a:rPr>
              <a:t>"i is no longer less than 6"</a:t>
            </a:r>
            <a:r>
              <a:rPr lang="en-GB" sz="2000" dirty="0"/>
              <a:t>)</a:t>
            </a:r>
            <a:br>
              <a:rPr lang="en-GB" sz="2000" dirty="0"/>
            </a:br>
            <a:endParaRPr lang="en-GB" sz="2000" dirty="0"/>
          </a:p>
        </p:txBody>
      </p:sp>
    </p:spTree>
    <p:extLst>
      <p:ext uri="{BB962C8B-B14F-4D97-AF65-F5344CB8AC3E}">
        <p14:creationId xmlns:p14="http://schemas.microsoft.com/office/powerpoint/2010/main" val="82210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1412776"/>
            <a:ext cx="7772400" cy="5476258"/>
          </a:xfrm>
        </p:spPr>
        <p:txBody>
          <a:bodyPr>
            <a:normAutofit fontScale="90000"/>
          </a:bodyPr>
          <a:lstStyle/>
          <a:p>
            <a:pPr algn="l"/>
            <a:br>
              <a:rPr lang="en-GB" sz="1800" dirty="0"/>
            </a:br>
            <a:r>
              <a:rPr lang="en-GB" sz="1800" dirty="0"/>
              <a:t>There are four collection data types in the Python programming language:</a:t>
            </a:r>
            <a:br>
              <a:rPr lang="en-GB" sz="1800" dirty="0"/>
            </a:br>
            <a:br>
              <a:rPr lang="en-GB" sz="1800" dirty="0"/>
            </a:br>
            <a:br>
              <a:rPr lang="en-GB" sz="1800" dirty="0"/>
            </a:br>
            <a:br>
              <a:rPr lang="en-GB" sz="1800" dirty="0"/>
            </a:br>
            <a:r>
              <a:rPr lang="en-GB" sz="1800" b="1" dirty="0"/>
              <a:t>List</a:t>
            </a:r>
            <a:r>
              <a:rPr lang="en-GB" sz="1800" dirty="0"/>
              <a:t> is a collection which is ordered and changeable. Allows duplicate members.</a:t>
            </a:r>
            <a:br>
              <a:rPr lang="en-GB" sz="1800" dirty="0"/>
            </a:br>
            <a:r>
              <a:rPr lang="en-GB" sz="1800" b="1" dirty="0"/>
              <a:t>Tuple</a:t>
            </a:r>
            <a:r>
              <a:rPr lang="en-GB" sz="1800" dirty="0"/>
              <a:t> is a collection which is ordered and unchangeable. Allows duplicate members.</a:t>
            </a:r>
            <a:br>
              <a:rPr lang="en-GB" sz="1800" dirty="0"/>
            </a:br>
            <a:r>
              <a:rPr lang="en-GB" sz="1800" b="1" dirty="0"/>
              <a:t>Set</a:t>
            </a:r>
            <a:r>
              <a:rPr lang="en-GB" sz="1800" dirty="0"/>
              <a:t> is a collection which is unordered, unchangeable*, and </a:t>
            </a:r>
            <a:r>
              <a:rPr lang="en-GB" sz="1800" dirty="0" err="1"/>
              <a:t>unindexed</a:t>
            </a:r>
            <a:r>
              <a:rPr lang="en-GB" sz="1800" dirty="0"/>
              <a:t>. No duplicate members.</a:t>
            </a:r>
            <a:br>
              <a:rPr lang="en-GB" sz="1800" dirty="0"/>
            </a:br>
            <a:r>
              <a:rPr lang="en-GB" sz="1800" b="1" dirty="0"/>
              <a:t>Dictionary</a:t>
            </a:r>
            <a:r>
              <a:rPr lang="en-GB" sz="1800" dirty="0"/>
              <a:t> is a collection which is ordered** and changeable. No duplicate members.</a:t>
            </a:r>
            <a:br>
              <a:rPr lang="en-GB" sz="2000" b="1" dirty="0"/>
            </a:br>
            <a:r>
              <a:rPr lang="en-GB" sz="2000" b="1" dirty="0"/>
              <a:t>				List</a:t>
            </a:r>
            <a:br>
              <a:rPr lang="en-GB" sz="2000" b="1" dirty="0"/>
            </a:br>
            <a:r>
              <a:rPr lang="en-GB" sz="1800" dirty="0"/>
              <a:t>Lists are used to store multiple items in a single variable, and  are created using square brackets:</a:t>
            </a:r>
            <a:br>
              <a:rPr lang="en-GB" sz="1800" dirty="0"/>
            </a:br>
            <a:br>
              <a:rPr lang="en-GB" sz="2000" b="1" dirty="0"/>
            </a:br>
            <a:r>
              <a:rPr lang="en-GB" sz="2000" b="1" dirty="0"/>
              <a:t>	</a:t>
            </a:r>
            <a:r>
              <a:rPr lang="en-GB" sz="2000" dirty="0" err="1"/>
              <a:t>mylist</a:t>
            </a:r>
            <a:r>
              <a:rPr lang="en-GB" sz="2000" dirty="0"/>
              <a:t> = [</a:t>
            </a:r>
            <a:r>
              <a:rPr lang="en-GB" sz="2000" dirty="0">
                <a:solidFill>
                  <a:srgbClr val="00B050"/>
                </a:solidFill>
              </a:rPr>
              <a:t>"apple", "banana", "cherry"</a:t>
            </a:r>
            <a:r>
              <a:rPr lang="en-GB" sz="2000" dirty="0"/>
              <a:t>]</a:t>
            </a:r>
            <a:br>
              <a:rPr lang="en-GB" sz="2000" dirty="0"/>
            </a:br>
            <a:r>
              <a:rPr lang="en-GB" sz="2000" dirty="0"/>
              <a:t>	</a:t>
            </a:r>
            <a:r>
              <a:rPr lang="en-GB" sz="2000" dirty="0">
                <a:solidFill>
                  <a:srgbClr val="FF0000"/>
                </a:solidFill>
              </a:rPr>
              <a:t>print</a:t>
            </a:r>
            <a:r>
              <a:rPr lang="en-GB" sz="2000" dirty="0"/>
              <a:t>(</a:t>
            </a:r>
            <a:r>
              <a:rPr lang="en-GB" sz="2000" dirty="0" err="1"/>
              <a:t>thislist</a:t>
            </a:r>
            <a:r>
              <a:rPr lang="en-GB" sz="2000" dirty="0"/>
              <a:t>)</a:t>
            </a:r>
            <a:br>
              <a:rPr lang="en-GB" sz="2000" dirty="0"/>
            </a:br>
            <a:r>
              <a:rPr lang="en-GB" sz="2000" dirty="0"/>
              <a:t>				</a:t>
            </a:r>
            <a:r>
              <a:rPr lang="en-GB" sz="2000" b="1" dirty="0"/>
              <a:t>List Items</a:t>
            </a:r>
            <a:br>
              <a:rPr lang="en-GB" sz="2000" dirty="0"/>
            </a:br>
            <a:r>
              <a:rPr lang="en-GB" sz="2000" dirty="0"/>
              <a:t>List items are ordered, changeable, and allow duplicate values.</a:t>
            </a:r>
            <a:br>
              <a:rPr lang="en-GB" sz="2000" dirty="0"/>
            </a:br>
            <a:r>
              <a:rPr lang="en-GB" sz="2000" dirty="0"/>
              <a:t>List items are indexed, the first item has index [0], the second item has index [1] etc.</a:t>
            </a:r>
            <a:br>
              <a:rPr lang="en-GB" sz="2000" dirty="0"/>
            </a:br>
            <a:r>
              <a:rPr lang="en-GB" sz="2000" dirty="0"/>
              <a:t>				</a:t>
            </a:r>
            <a:r>
              <a:rPr lang="en-GB" sz="2000" b="1" dirty="0"/>
              <a:t>Ordered</a:t>
            </a:r>
            <a:br>
              <a:rPr lang="en-GB" sz="2000" dirty="0"/>
            </a:br>
            <a:r>
              <a:rPr lang="en-GB" sz="2000" dirty="0"/>
              <a:t>When we say that lists are ordered, it means that the items have a defined order, and that order will not change.</a:t>
            </a:r>
            <a:br>
              <a:rPr lang="en-GB" sz="2000" dirty="0"/>
            </a:br>
            <a:r>
              <a:rPr lang="en-GB" sz="2000" dirty="0"/>
              <a:t>If you add new items to a list, the new items will be placed at the end of the list.</a:t>
            </a:r>
            <a:br>
              <a:rPr lang="en-GB" sz="2000" dirty="0"/>
            </a:br>
            <a:br>
              <a:rPr lang="en-GB" sz="2000" dirty="0"/>
            </a:br>
            <a:br>
              <a:rPr lang="en-GB" sz="2000" dirty="0"/>
            </a:br>
            <a:br>
              <a:rPr lang="en-GB" sz="2000" dirty="0"/>
            </a:br>
            <a:br>
              <a:rPr lang="en-GB" sz="2000" b="1" dirty="0"/>
            </a:br>
            <a:endParaRPr lang="en-GB" sz="2000" b="1" dirty="0"/>
          </a:p>
        </p:txBody>
      </p:sp>
      <p:sp>
        <p:nvSpPr>
          <p:cNvPr id="4" name="Rectangle 3"/>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Working with Data Structures</a:t>
            </a:r>
            <a:endParaRPr lang="en-GB" sz="3600" dirty="0">
              <a:solidFill>
                <a:schemeClr val="bg1"/>
              </a:solidFill>
            </a:endParaRPr>
          </a:p>
        </p:txBody>
      </p:sp>
    </p:spTree>
    <p:extLst>
      <p:ext uri="{BB962C8B-B14F-4D97-AF65-F5344CB8AC3E}">
        <p14:creationId xmlns:p14="http://schemas.microsoft.com/office/powerpoint/2010/main" val="285812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9699" y="548680"/>
            <a:ext cx="7772400" cy="5760639"/>
          </a:xfrm>
        </p:spPr>
        <p:txBody>
          <a:bodyPr>
            <a:normAutofit/>
          </a:bodyPr>
          <a:lstStyle/>
          <a:p>
            <a:endParaRPr lang="en-GB" sz="2000" dirty="0"/>
          </a:p>
        </p:txBody>
      </p:sp>
      <p:graphicFrame>
        <p:nvGraphicFramePr>
          <p:cNvPr id="4" name="Table 3"/>
          <p:cNvGraphicFramePr>
            <a:graphicFrameLocks noGrp="1"/>
          </p:cNvGraphicFramePr>
          <p:nvPr>
            <p:extLst>
              <p:ext uri="{D42A27DB-BD31-4B8C-83A1-F6EECF244321}">
                <p14:modId xmlns:p14="http://schemas.microsoft.com/office/powerpoint/2010/main" val="3373954658"/>
              </p:ext>
            </p:extLst>
          </p:nvPr>
        </p:nvGraphicFramePr>
        <p:xfrm>
          <a:off x="686598" y="1566682"/>
          <a:ext cx="7770804" cy="4593000"/>
        </p:xfrm>
        <a:graphic>
          <a:graphicData uri="http://schemas.openxmlformats.org/drawingml/2006/table">
            <a:tbl>
              <a:tblPr/>
              <a:tblGrid>
                <a:gridCol w="3885402">
                  <a:extLst>
                    <a:ext uri="{9D8B030D-6E8A-4147-A177-3AD203B41FA5}">
                      <a16:colId xmlns:a16="http://schemas.microsoft.com/office/drawing/2014/main" val="20000"/>
                    </a:ext>
                  </a:extLst>
                </a:gridCol>
                <a:gridCol w="3885402">
                  <a:extLst>
                    <a:ext uri="{9D8B030D-6E8A-4147-A177-3AD203B41FA5}">
                      <a16:colId xmlns:a16="http://schemas.microsoft.com/office/drawing/2014/main" val="20001"/>
                    </a:ext>
                  </a:extLst>
                </a:gridCol>
              </a:tblGrid>
              <a:tr h="324941">
                <a:tc>
                  <a:txBody>
                    <a:bodyPr/>
                    <a:lstStyle/>
                    <a:p>
                      <a:pPr algn="l" fontAlgn="t"/>
                      <a:r>
                        <a:rPr lang="en-GB" sz="1400" dirty="0">
                          <a:effectLst/>
                        </a:rPr>
                        <a:t>Method</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Description</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24941">
                <a:tc>
                  <a:txBody>
                    <a:bodyPr/>
                    <a:lstStyle/>
                    <a:p>
                      <a:pPr algn="l" fontAlgn="t"/>
                      <a:r>
                        <a:rPr lang="en-GB" sz="1400">
                          <a:effectLst/>
                          <a:hlinkClick r:id="rId2"/>
                        </a:rPr>
                        <a:t>append()</a:t>
                      </a:r>
                      <a:endParaRPr lang="en-GB" sz="1400">
                        <a:effectLst/>
                      </a:endParaRP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dirty="0">
                          <a:effectLst/>
                        </a:rPr>
                        <a:t>Adds an element at the end of the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1"/>
                  </a:ext>
                </a:extLst>
              </a:tr>
              <a:tr h="324941">
                <a:tc>
                  <a:txBody>
                    <a:bodyPr/>
                    <a:lstStyle/>
                    <a:p>
                      <a:pPr algn="l" fontAlgn="t"/>
                      <a:r>
                        <a:rPr lang="en-GB" sz="1400" b="1" dirty="0">
                          <a:effectLst/>
                        </a:rPr>
                        <a:t>clear()</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Removes all the elements from the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24941">
                <a:tc>
                  <a:txBody>
                    <a:bodyPr/>
                    <a:lstStyle/>
                    <a:p>
                      <a:pPr algn="l" fontAlgn="t"/>
                      <a:r>
                        <a:rPr lang="en-GB" sz="1400" b="1" dirty="0">
                          <a:effectLst/>
                        </a:rPr>
                        <a:t>copy()</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a:effectLst/>
                        </a:rPr>
                        <a:t>Returns a copy of the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3"/>
                  </a:ext>
                </a:extLst>
              </a:tr>
              <a:tr h="533832">
                <a:tc>
                  <a:txBody>
                    <a:bodyPr/>
                    <a:lstStyle/>
                    <a:p>
                      <a:pPr algn="l" fontAlgn="t"/>
                      <a:r>
                        <a:rPr lang="en-GB" sz="1400" b="1" dirty="0">
                          <a:effectLst/>
                        </a:rPr>
                        <a:t>count()</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dirty="0">
                          <a:effectLst/>
                        </a:rPr>
                        <a:t>Returns the number of elements with the specified value</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33832">
                <a:tc>
                  <a:txBody>
                    <a:bodyPr/>
                    <a:lstStyle/>
                    <a:p>
                      <a:pPr algn="l" fontAlgn="t"/>
                      <a:r>
                        <a:rPr lang="en-GB" sz="1400" b="1" dirty="0">
                          <a:effectLst/>
                        </a:rPr>
                        <a:t>extend()</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a:effectLst/>
                        </a:rPr>
                        <a:t>Add the elements of a list (or any iterable), to the end of the current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5"/>
                  </a:ext>
                </a:extLst>
              </a:tr>
              <a:tr h="533832">
                <a:tc>
                  <a:txBody>
                    <a:bodyPr/>
                    <a:lstStyle/>
                    <a:p>
                      <a:pPr algn="l" fontAlgn="t"/>
                      <a:r>
                        <a:rPr lang="en-GB" sz="1400" b="1" dirty="0">
                          <a:effectLst/>
                        </a:rPr>
                        <a:t>index()</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Returns the index of the first element with the specified value</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24941">
                <a:tc>
                  <a:txBody>
                    <a:bodyPr/>
                    <a:lstStyle/>
                    <a:p>
                      <a:pPr algn="l" fontAlgn="t"/>
                      <a:r>
                        <a:rPr lang="en-GB" sz="1400" b="1" dirty="0">
                          <a:effectLst/>
                        </a:rPr>
                        <a:t>insert()</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a:effectLst/>
                        </a:rPr>
                        <a:t>Adds an element at the specified position</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7"/>
                  </a:ext>
                </a:extLst>
              </a:tr>
              <a:tr h="324941">
                <a:tc>
                  <a:txBody>
                    <a:bodyPr/>
                    <a:lstStyle/>
                    <a:p>
                      <a:pPr algn="l" fontAlgn="t"/>
                      <a:r>
                        <a:rPr lang="en-GB" sz="1400" b="1" dirty="0">
                          <a:effectLst/>
                        </a:rPr>
                        <a:t>pop()</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Removes the element at the specified position</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24941">
                <a:tc>
                  <a:txBody>
                    <a:bodyPr/>
                    <a:lstStyle/>
                    <a:p>
                      <a:pPr algn="l" fontAlgn="t"/>
                      <a:r>
                        <a:rPr lang="en-GB" sz="1400" b="1" dirty="0">
                          <a:effectLst/>
                        </a:rPr>
                        <a:t>remove()</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tc>
                  <a:txBody>
                    <a:bodyPr/>
                    <a:lstStyle/>
                    <a:p>
                      <a:pPr algn="l" fontAlgn="t"/>
                      <a:r>
                        <a:rPr lang="en-GB" sz="1400" dirty="0">
                          <a:effectLst/>
                        </a:rPr>
                        <a:t>Removes the item with the specified value</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7E9EB"/>
                    </a:solidFill>
                  </a:tcPr>
                </a:tc>
                <a:extLst>
                  <a:ext uri="{0D108BD9-81ED-4DB2-BD59-A6C34878D82A}">
                    <a16:rowId xmlns:a16="http://schemas.microsoft.com/office/drawing/2014/main" val="10009"/>
                  </a:ext>
                </a:extLst>
              </a:tr>
              <a:tr h="324941">
                <a:tc>
                  <a:txBody>
                    <a:bodyPr/>
                    <a:lstStyle/>
                    <a:p>
                      <a:pPr algn="l" fontAlgn="t"/>
                      <a:r>
                        <a:rPr lang="en-GB" sz="1400" b="1" dirty="0">
                          <a:effectLst/>
                        </a:rPr>
                        <a:t>reverse()</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l" fontAlgn="t"/>
                      <a:r>
                        <a:rPr lang="en-GB" sz="1400">
                          <a:effectLst/>
                        </a:rPr>
                        <a:t>Reverses the order of the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24941">
                <a:tc>
                  <a:txBody>
                    <a:bodyPr/>
                    <a:lstStyle/>
                    <a:p>
                      <a:pPr algn="l" fontAlgn="t"/>
                      <a:r>
                        <a:rPr lang="en-GB" sz="1400" b="1" dirty="0">
                          <a:effectLst/>
                        </a:rPr>
                        <a:t>sort()</a:t>
                      </a:r>
                    </a:p>
                  </a:txBody>
                  <a:tcPr marL="116050"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tc>
                  <a:txBody>
                    <a:bodyPr/>
                    <a:lstStyle/>
                    <a:p>
                      <a:pPr algn="l" fontAlgn="t"/>
                      <a:r>
                        <a:rPr lang="en-GB" sz="1400" dirty="0">
                          <a:effectLst/>
                        </a:rPr>
                        <a:t>Sorts the list</a:t>
                      </a:r>
                    </a:p>
                  </a:txBody>
                  <a:tcPr marL="58025" marR="58025" marT="58025" marB="58025">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7E9EB"/>
                    </a:solidFill>
                  </a:tcPr>
                </a:tc>
                <a:extLst>
                  <a:ext uri="{0D108BD9-81ED-4DB2-BD59-A6C34878D82A}">
                    <a16:rowId xmlns:a16="http://schemas.microsoft.com/office/drawing/2014/main" val="10011"/>
                  </a:ext>
                </a:extLst>
              </a:tr>
            </a:tbl>
          </a:graphicData>
        </a:graphic>
      </p:graphicFrame>
      <p:sp>
        <p:nvSpPr>
          <p:cNvPr id="5" name="Rectangle 1"/>
          <p:cNvSpPr>
            <a:spLocks noChangeArrowheads="1"/>
          </p:cNvSpPr>
          <p:nvPr/>
        </p:nvSpPr>
        <p:spPr bwMode="auto">
          <a:xfrm>
            <a:off x="687388" y="1291215"/>
            <a:ext cx="7773044" cy="10084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6329" tIns="179331" rIns="-106329" bIns="179331"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000000"/>
                </a:solidFill>
                <a:effectLst/>
                <a:latin typeface="Segoe UI" pitchFamily="34" charset="0"/>
                <a:cs typeface="Segoe UI" pitchFamily="34" charset="0"/>
              </a:rPr>
              <a:t>   			List Methods</a:t>
            </a:r>
          </a:p>
          <a:p>
            <a:pPr marL="0" marR="0" lvl="0" indent="0" algn="l" defTabSz="914400" rtl="0" eaLnBrk="0" fontAlgn="base" latinLnBrk="0" hangingPunct="0">
              <a:lnSpc>
                <a:spcPct val="100000"/>
              </a:lnSpc>
              <a:spcBef>
                <a:spcPct val="0"/>
              </a:spcBef>
              <a:spcAft>
                <a:spcPct val="0"/>
              </a:spcAft>
              <a:buClrTx/>
              <a:buSzTx/>
              <a:buFontTx/>
              <a:buNone/>
              <a:tabLst/>
            </a:pPr>
            <a:r>
              <a:rPr lang="en-US" sz="1100" dirty="0">
                <a:solidFill>
                  <a:srgbClr val="000000"/>
                </a:solidFill>
                <a:latin typeface="Verdana" pitchFamily="34" charset="0"/>
                <a:cs typeface="Arial" pitchFamily="34" charset="0"/>
              </a:rPr>
              <a:t>   </a:t>
            </a:r>
            <a:r>
              <a:rPr kumimoji="0" lang="en-US" b="0" i="0" u="none" strike="noStrike" cap="none" normalizeH="0" baseline="0" dirty="0">
                <a:ln>
                  <a:noFill/>
                </a:ln>
                <a:solidFill>
                  <a:srgbClr val="000000"/>
                </a:solidFill>
                <a:effectLst/>
                <a:latin typeface="Verdana" pitchFamily="34" charset="0"/>
                <a:cs typeface="Arial" pitchFamily="34" charset="0"/>
              </a:rPr>
              <a:t>Python has a set of built-in methods that you can use on lists.</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87428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6048671"/>
          </a:xfrm>
        </p:spPr>
        <p:txBody>
          <a:bodyPr>
            <a:noAutofit/>
          </a:bodyPr>
          <a:lstStyle/>
          <a:p>
            <a:pPr algn="l"/>
            <a:r>
              <a:rPr lang="en-GB" sz="2000" b="1" dirty="0"/>
              <a:t>			</a:t>
            </a:r>
            <a:br>
              <a:rPr lang="en-GB" sz="2000" b="1" dirty="0"/>
            </a:br>
            <a:br>
              <a:rPr lang="en-GB" sz="2000" b="1" dirty="0"/>
            </a:br>
            <a:br>
              <a:rPr lang="en-GB" sz="2000" b="1" dirty="0"/>
            </a:br>
            <a:r>
              <a:rPr lang="en-GB" sz="2000" b="1" dirty="0"/>
              <a:t>			Python Tuples</a:t>
            </a:r>
            <a:br>
              <a:rPr lang="en-GB" sz="2000" dirty="0"/>
            </a:br>
            <a:r>
              <a:rPr lang="en-GB" sz="2000" dirty="0" err="1"/>
              <a:t>Tuples</a:t>
            </a:r>
            <a:r>
              <a:rPr lang="en-GB" sz="2000" dirty="0"/>
              <a:t> are used to store multiple items in a single variable. A tuple is a collection which is </a:t>
            </a:r>
            <a:r>
              <a:rPr lang="en-GB" sz="2000" b="1" dirty="0"/>
              <a:t>ordered</a:t>
            </a:r>
            <a:r>
              <a:rPr lang="en-GB" sz="2000" dirty="0"/>
              <a:t>, </a:t>
            </a:r>
            <a:r>
              <a:rPr lang="en-GB" sz="2000" b="1" dirty="0"/>
              <a:t>unchangeable, </a:t>
            </a:r>
            <a:r>
              <a:rPr lang="en-GB" sz="2000" dirty="0"/>
              <a:t>and </a:t>
            </a:r>
            <a:r>
              <a:rPr lang="en-GB" sz="2000" b="1" dirty="0"/>
              <a:t>allow duplicate</a:t>
            </a:r>
            <a:r>
              <a:rPr lang="en-GB" sz="2000" dirty="0"/>
              <a:t> values. Tuple items are indexed, the first item has index [0], the second item has index [1] etc.</a:t>
            </a:r>
            <a:br>
              <a:rPr lang="en-GB" sz="2000" dirty="0"/>
            </a:br>
            <a:br>
              <a:rPr lang="en-GB" sz="2000" dirty="0"/>
            </a:br>
            <a:r>
              <a:rPr lang="en-GB" sz="2000" dirty="0"/>
              <a:t>Tuples are written with round brackets.</a:t>
            </a:r>
            <a:br>
              <a:rPr lang="en-GB" sz="2000" dirty="0"/>
            </a:br>
            <a:r>
              <a:rPr lang="en-GB" sz="2000" dirty="0"/>
              <a:t>			</a:t>
            </a:r>
            <a:r>
              <a:rPr lang="en-GB" sz="2000" b="1" dirty="0"/>
              <a:t>Example</a:t>
            </a:r>
            <a:br>
              <a:rPr lang="en-GB" sz="2000" dirty="0"/>
            </a:br>
            <a:r>
              <a:rPr lang="en-GB" sz="2000" dirty="0"/>
              <a:t>	</a:t>
            </a:r>
            <a:r>
              <a:rPr lang="en-GB" sz="2000" i="1" dirty="0"/>
              <a:t>Create a Tuple:</a:t>
            </a:r>
            <a:br>
              <a:rPr lang="en-GB" sz="2000" dirty="0"/>
            </a:br>
            <a:r>
              <a:rPr lang="en-GB" sz="2000" dirty="0"/>
              <a:t>	</a:t>
            </a:r>
            <a:r>
              <a:rPr lang="en-GB" sz="2000" dirty="0" err="1"/>
              <a:t>thistuple</a:t>
            </a:r>
            <a:r>
              <a:rPr lang="en-GB" sz="2000" dirty="0"/>
              <a:t> = (</a:t>
            </a:r>
            <a:r>
              <a:rPr lang="en-GB" sz="2000" dirty="0">
                <a:solidFill>
                  <a:srgbClr val="00B050"/>
                </a:solidFill>
              </a:rPr>
              <a:t>"apple", "banana", "cherry"</a:t>
            </a:r>
            <a:r>
              <a:rPr lang="en-GB" sz="2000" dirty="0"/>
              <a:t>)</a:t>
            </a:r>
            <a:br>
              <a:rPr lang="en-GB" sz="2000" dirty="0"/>
            </a:br>
            <a:r>
              <a:rPr lang="en-GB" sz="2000" dirty="0"/>
              <a:t>	</a:t>
            </a:r>
            <a:r>
              <a:rPr lang="en-GB" sz="2000" dirty="0">
                <a:solidFill>
                  <a:srgbClr val="FF0000"/>
                </a:solidFill>
              </a:rPr>
              <a:t>print</a:t>
            </a:r>
            <a:r>
              <a:rPr lang="en-GB" sz="2000" dirty="0"/>
              <a:t>(</a:t>
            </a:r>
            <a:r>
              <a:rPr lang="en-GB" sz="2000" dirty="0" err="1"/>
              <a:t>thistuple</a:t>
            </a:r>
            <a:r>
              <a:rPr lang="en-GB" sz="2000" dirty="0"/>
              <a:t>)</a:t>
            </a:r>
            <a:br>
              <a:rPr lang="en-GB" sz="2000" dirty="0"/>
            </a:br>
            <a:r>
              <a:rPr lang="en-GB" sz="2000" dirty="0"/>
              <a:t>		</a:t>
            </a:r>
            <a:br>
              <a:rPr lang="en-GB" sz="2000" dirty="0"/>
            </a:br>
            <a:r>
              <a:rPr lang="en-GB" sz="2000" dirty="0"/>
              <a:t>			</a:t>
            </a:r>
            <a:r>
              <a:rPr lang="en-GB" sz="2000" b="1" dirty="0"/>
              <a:t>Allow Duplicates</a:t>
            </a:r>
            <a:br>
              <a:rPr lang="en-GB" sz="2000" dirty="0"/>
            </a:br>
            <a:r>
              <a:rPr lang="en-GB" sz="2000" dirty="0"/>
              <a:t>Since tuples are indexed, they can have items with the same value:</a:t>
            </a:r>
            <a:br>
              <a:rPr lang="en-GB" sz="2000" dirty="0"/>
            </a:br>
            <a:r>
              <a:rPr lang="en-GB" sz="2000" dirty="0"/>
              <a:t>			</a:t>
            </a:r>
            <a:r>
              <a:rPr lang="en-GB" sz="2000" b="1" dirty="0"/>
              <a:t>Example</a:t>
            </a:r>
            <a:br>
              <a:rPr lang="en-GB" sz="2000" dirty="0"/>
            </a:br>
            <a:r>
              <a:rPr lang="en-GB" sz="2000" dirty="0"/>
              <a:t>	Tuples allow duplicate values:</a:t>
            </a:r>
            <a:br>
              <a:rPr lang="en-GB" sz="2000" dirty="0"/>
            </a:br>
            <a:r>
              <a:rPr lang="en-GB" sz="2000" dirty="0"/>
              <a:t>	</a:t>
            </a:r>
            <a:r>
              <a:rPr lang="en-GB" sz="2000" dirty="0" err="1"/>
              <a:t>thistuple</a:t>
            </a:r>
            <a:r>
              <a:rPr lang="en-GB" sz="2000" dirty="0"/>
              <a:t> = ("apple", "banana", "cherry", "apple", "cherry")</a:t>
            </a:r>
            <a:br>
              <a:rPr lang="en-GB" sz="2000" dirty="0"/>
            </a:br>
            <a:r>
              <a:rPr lang="en-GB" sz="2000" dirty="0"/>
              <a:t>	print(</a:t>
            </a:r>
            <a:r>
              <a:rPr lang="en-GB" sz="2000" dirty="0" err="1"/>
              <a:t>thistuple</a:t>
            </a:r>
            <a:r>
              <a:rPr lang="en-GB" sz="2000" dirty="0"/>
              <a:t>)</a:t>
            </a:r>
            <a:br>
              <a:rPr lang="en-GB" sz="2000" dirty="0"/>
            </a:br>
            <a:br>
              <a:rPr lang="en-GB" sz="2000" dirty="0"/>
            </a:br>
            <a:br>
              <a:rPr lang="en-GB" sz="2000" dirty="0"/>
            </a:br>
            <a:endParaRPr lang="en-GB" sz="2000" dirty="0"/>
          </a:p>
        </p:txBody>
      </p:sp>
    </p:spTree>
    <p:extLst>
      <p:ext uri="{BB962C8B-B14F-4D97-AF65-F5344CB8AC3E}">
        <p14:creationId xmlns:p14="http://schemas.microsoft.com/office/powerpoint/2010/main" val="2698583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0648"/>
            <a:ext cx="7772400" cy="6120679"/>
          </a:xfrm>
        </p:spPr>
        <p:txBody>
          <a:bodyPr>
            <a:noAutofit/>
          </a:bodyPr>
          <a:lstStyle/>
          <a:p>
            <a:pPr algn="l"/>
            <a:r>
              <a:rPr lang="en-GB" sz="2000" b="1" dirty="0"/>
              <a:t>			Tuple Length</a:t>
            </a:r>
            <a:br>
              <a:rPr lang="en-GB" sz="2000" b="1" dirty="0"/>
            </a:br>
            <a:r>
              <a:rPr lang="en-GB" sz="2000" dirty="0"/>
              <a:t>To determine how many items a tuple has, use the </a:t>
            </a:r>
            <a:r>
              <a:rPr lang="en-GB" sz="2000" dirty="0" err="1"/>
              <a:t>len</a:t>
            </a:r>
            <a:r>
              <a:rPr lang="en-GB" sz="2000" dirty="0"/>
              <a:t>() function:</a:t>
            </a:r>
            <a:br>
              <a:rPr lang="en-GB" sz="2000" dirty="0"/>
            </a:br>
            <a:r>
              <a:rPr lang="en-GB" sz="2000" dirty="0"/>
              <a:t>			</a:t>
            </a:r>
            <a:r>
              <a:rPr lang="en-GB" sz="2000" b="1" dirty="0"/>
              <a:t>Example</a:t>
            </a:r>
            <a:br>
              <a:rPr lang="en-GB" sz="2000" dirty="0"/>
            </a:br>
            <a:r>
              <a:rPr lang="en-GB" sz="2000" dirty="0"/>
              <a:t>Print the number of items in the tuple:</a:t>
            </a:r>
            <a:br>
              <a:rPr lang="en-GB" sz="2000" dirty="0"/>
            </a:br>
            <a:r>
              <a:rPr lang="en-GB" sz="2000" dirty="0" err="1"/>
              <a:t>thistuple</a:t>
            </a:r>
            <a:r>
              <a:rPr lang="en-GB" sz="2000" dirty="0"/>
              <a:t> = (</a:t>
            </a:r>
            <a:r>
              <a:rPr lang="en-GB" sz="2000" dirty="0">
                <a:solidFill>
                  <a:srgbClr val="00B050"/>
                </a:solidFill>
              </a:rPr>
              <a:t>"apple", "banana", "cherry"</a:t>
            </a:r>
            <a:r>
              <a:rPr lang="en-GB" sz="2000" dirty="0"/>
              <a:t>)</a:t>
            </a:r>
            <a:br>
              <a:rPr lang="en-GB" sz="2000" dirty="0"/>
            </a:br>
            <a:r>
              <a:rPr lang="en-GB" sz="2000" dirty="0">
                <a:solidFill>
                  <a:srgbClr val="FF0000"/>
                </a:solidFill>
              </a:rPr>
              <a:t>print</a:t>
            </a:r>
            <a:r>
              <a:rPr lang="en-GB" sz="2000" dirty="0"/>
              <a:t>(</a:t>
            </a:r>
            <a:r>
              <a:rPr lang="en-GB" sz="2000" dirty="0" err="1">
                <a:solidFill>
                  <a:srgbClr val="FF0000"/>
                </a:solidFill>
              </a:rPr>
              <a:t>len</a:t>
            </a:r>
            <a:r>
              <a:rPr lang="en-GB" sz="2000" dirty="0"/>
              <a:t>(</a:t>
            </a:r>
            <a:r>
              <a:rPr lang="en-GB" sz="2000" dirty="0" err="1">
                <a:solidFill>
                  <a:srgbClr val="00B050"/>
                </a:solidFill>
              </a:rPr>
              <a:t>thistuple</a:t>
            </a:r>
            <a:r>
              <a:rPr lang="en-GB" sz="2000" dirty="0"/>
              <a:t>))</a:t>
            </a:r>
            <a:br>
              <a:rPr lang="en-GB" sz="2000" dirty="0"/>
            </a:br>
            <a:br>
              <a:rPr lang="en-GB" sz="2000" dirty="0"/>
            </a:br>
            <a:r>
              <a:rPr lang="en-GB" sz="2000" dirty="0"/>
              <a:t>		</a:t>
            </a:r>
            <a:r>
              <a:rPr lang="en-GB" sz="2000" b="1" dirty="0"/>
              <a:t>Create Tuple With One Item</a:t>
            </a:r>
            <a:br>
              <a:rPr lang="en-GB" sz="2000" dirty="0"/>
            </a:br>
            <a:r>
              <a:rPr lang="en-GB" sz="2000" dirty="0"/>
              <a:t>To create a tuple with only one item, you have to add a comma after the item, otherwise Python will not recognize it as a tuple.</a:t>
            </a:r>
            <a:br>
              <a:rPr lang="en-GB" sz="2000" dirty="0"/>
            </a:br>
            <a:r>
              <a:rPr lang="en-GB" sz="2000" dirty="0"/>
              <a:t>			</a:t>
            </a:r>
            <a:r>
              <a:rPr lang="en-GB" sz="2000" b="1" dirty="0"/>
              <a:t>Example</a:t>
            </a:r>
            <a:br>
              <a:rPr lang="en-GB" sz="2000" dirty="0"/>
            </a:br>
            <a:r>
              <a:rPr lang="en-GB" sz="2000" dirty="0"/>
              <a:t>One item tuple, remember the comma:</a:t>
            </a:r>
            <a:br>
              <a:rPr lang="en-GB" sz="2000" dirty="0"/>
            </a:br>
            <a:r>
              <a:rPr lang="en-GB" sz="2000" dirty="0" err="1"/>
              <a:t>thistuple</a:t>
            </a:r>
            <a:r>
              <a:rPr lang="en-GB" sz="2000" dirty="0"/>
              <a:t> = (</a:t>
            </a:r>
            <a:r>
              <a:rPr lang="en-GB" sz="2000" dirty="0">
                <a:solidFill>
                  <a:srgbClr val="00B050"/>
                </a:solidFill>
              </a:rPr>
              <a:t>"apple"</a:t>
            </a:r>
            <a:r>
              <a:rPr lang="en-GB" sz="2000" dirty="0"/>
              <a:t>,)</a:t>
            </a:r>
            <a:br>
              <a:rPr lang="en-GB" sz="2000" dirty="0"/>
            </a:br>
            <a:r>
              <a:rPr lang="en-GB" sz="2000" dirty="0">
                <a:solidFill>
                  <a:srgbClr val="FF0000"/>
                </a:solidFill>
              </a:rPr>
              <a:t>print</a:t>
            </a:r>
            <a:r>
              <a:rPr lang="en-GB" sz="2000" dirty="0"/>
              <a:t>(</a:t>
            </a:r>
            <a:r>
              <a:rPr lang="en-GB" sz="2000" dirty="0">
                <a:solidFill>
                  <a:srgbClr val="FF0000"/>
                </a:solidFill>
              </a:rPr>
              <a:t>type</a:t>
            </a:r>
            <a:r>
              <a:rPr lang="en-GB" sz="2000" dirty="0"/>
              <a:t>(</a:t>
            </a:r>
            <a:r>
              <a:rPr lang="en-GB" sz="2000" dirty="0" err="1">
                <a:solidFill>
                  <a:srgbClr val="00B050"/>
                </a:solidFill>
              </a:rPr>
              <a:t>thistuple</a:t>
            </a:r>
            <a:r>
              <a:rPr lang="en-GB" sz="2000" dirty="0"/>
              <a:t>))</a:t>
            </a:r>
            <a:br>
              <a:rPr lang="en-GB" sz="2000" i="1" dirty="0">
                <a:solidFill>
                  <a:schemeClr val="bg1">
                    <a:lumMod val="75000"/>
                  </a:schemeClr>
                </a:solidFill>
              </a:rPr>
            </a:br>
            <a:br>
              <a:rPr lang="en-GB" sz="2000" i="1" dirty="0">
                <a:solidFill>
                  <a:schemeClr val="bg1">
                    <a:lumMod val="75000"/>
                  </a:schemeClr>
                </a:solidFill>
              </a:rPr>
            </a:br>
            <a:r>
              <a:rPr lang="en-GB" sz="2000" b="1" i="1" dirty="0">
                <a:solidFill>
                  <a:schemeClr val="bg1">
                    <a:lumMod val="75000"/>
                  </a:schemeClr>
                </a:solidFill>
              </a:rPr>
              <a:t>#NOT a tuple</a:t>
            </a:r>
            <a:br>
              <a:rPr lang="en-GB" sz="2000" dirty="0"/>
            </a:br>
            <a:r>
              <a:rPr lang="en-GB" sz="2000" dirty="0" err="1"/>
              <a:t>thistuple</a:t>
            </a:r>
            <a:r>
              <a:rPr lang="en-GB" sz="2000" dirty="0"/>
              <a:t> = (</a:t>
            </a:r>
            <a:r>
              <a:rPr lang="en-GB" sz="2000" dirty="0">
                <a:solidFill>
                  <a:srgbClr val="00B050"/>
                </a:solidFill>
              </a:rPr>
              <a:t>"apple"</a:t>
            </a:r>
            <a:r>
              <a:rPr lang="en-GB" sz="2000" dirty="0"/>
              <a:t>)</a:t>
            </a:r>
            <a:br>
              <a:rPr lang="en-GB" sz="2000" dirty="0"/>
            </a:br>
            <a:r>
              <a:rPr lang="en-GB" sz="2000" dirty="0">
                <a:solidFill>
                  <a:srgbClr val="FF0000"/>
                </a:solidFill>
              </a:rPr>
              <a:t>print</a:t>
            </a:r>
            <a:r>
              <a:rPr lang="en-GB" sz="2000" dirty="0"/>
              <a:t>(</a:t>
            </a:r>
            <a:r>
              <a:rPr lang="en-GB" sz="2000" dirty="0">
                <a:solidFill>
                  <a:srgbClr val="FF0000"/>
                </a:solidFill>
              </a:rPr>
              <a:t>type</a:t>
            </a:r>
            <a:r>
              <a:rPr lang="en-GB" sz="2000" dirty="0"/>
              <a:t>(</a:t>
            </a:r>
            <a:r>
              <a:rPr lang="en-GB" sz="2000" dirty="0" err="1">
                <a:solidFill>
                  <a:srgbClr val="00B050"/>
                </a:solidFill>
              </a:rPr>
              <a:t>thistuple</a:t>
            </a:r>
            <a:r>
              <a:rPr lang="en-GB" sz="2000" dirty="0"/>
              <a:t>))</a:t>
            </a:r>
            <a:br>
              <a:rPr lang="en-GB" sz="2000" dirty="0"/>
            </a:br>
            <a:br>
              <a:rPr lang="en-GB" sz="2000" dirty="0"/>
            </a:br>
            <a:endParaRPr lang="en-GB" sz="2000" dirty="0"/>
          </a:p>
        </p:txBody>
      </p:sp>
    </p:spTree>
    <p:extLst>
      <p:ext uri="{BB962C8B-B14F-4D97-AF65-F5344CB8AC3E}">
        <p14:creationId xmlns:p14="http://schemas.microsoft.com/office/powerpoint/2010/main" val="3411813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404664"/>
            <a:ext cx="7772400" cy="6192688"/>
          </a:xfrm>
        </p:spPr>
        <p:txBody>
          <a:bodyPr>
            <a:noAutofit/>
          </a:bodyPr>
          <a:lstStyle/>
          <a:p>
            <a:pPr algn="l"/>
            <a:br>
              <a:rPr lang="en-GB" sz="2000" b="1" dirty="0"/>
            </a:br>
            <a:br>
              <a:rPr lang="en-GB" sz="2000" b="1" dirty="0"/>
            </a:br>
            <a:br>
              <a:rPr lang="en-GB" sz="2000" b="1" dirty="0"/>
            </a:br>
            <a:br>
              <a:rPr lang="en-GB" sz="2000" b="1" dirty="0"/>
            </a:br>
            <a:br>
              <a:rPr lang="en-GB" sz="2000" b="1" dirty="0"/>
            </a:br>
            <a:br>
              <a:rPr lang="en-GB" sz="2000" b="1" dirty="0"/>
            </a:br>
            <a:br>
              <a:rPr lang="en-GB" sz="2000" b="1" dirty="0"/>
            </a:br>
            <a:r>
              <a:rPr lang="en-GB" sz="2000" b="1" dirty="0"/>
              <a:t>		Tuple Items - Data Types</a:t>
            </a:r>
            <a:br>
              <a:rPr lang="en-GB" sz="2000" dirty="0"/>
            </a:br>
            <a:r>
              <a:rPr lang="en-GB" sz="2000" dirty="0"/>
              <a:t>Tuple items can be of any data type:</a:t>
            </a:r>
            <a:br>
              <a:rPr lang="en-GB" sz="2000" dirty="0"/>
            </a:br>
            <a:r>
              <a:rPr lang="en-GB" sz="2000" dirty="0"/>
              <a:t>		</a:t>
            </a:r>
            <a:r>
              <a:rPr lang="en-GB" sz="2000" b="1" dirty="0"/>
              <a:t>Example</a:t>
            </a:r>
            <a:br>
              <a:rPr lang="en-GB" sz="2000" dirty="0"/>
            </a:br>
            <a:r>
              <a:rPr lang="en-GB" sz="2000" dirty="0"/>
              <a:t>A tuple with strings, integers and </a:t>
            </a:r>
            <a:r>
              <a:rPr lang="en-GB" sz="2000" dirty="0" err="1"/>
              <a:t>boolean</a:t>
            </a:r>
            <a:r>
              <a:rPr lang="en-GB" sz="2000" dirty="0"/>
              <a:t> values:</a:t>
            </a:r>
            <a:br>
              <a:rPr lang="en-GB" sz="2000" dirty="0"/>
            </a:br>
            <a:r>
              <a:rPr lang="en-GB" sz="2000" dirty="0"/>
              <a:t>tuple1 = (</a:t>
            </a:r>
            <a:r>
              <a:rPr lang="en-GB" sz="2000" dirty="0">
                <a:solidFill>
                  <a:srgbClr val="00B050"/>
                </a:solidFill>
              </a:rPr>
              <a:t>"</a:t>
            </a:r>
            <a:r>
              <a:rPr lang="en-GB" sz="2000" dirty="0" err="1">
                <a:solidFill>
                  <a:srgbClr val="00B050"/>
                </a:solidFill>
              </a:rPr>
              <a:t>abc</a:t>
            </a:r>
            <a:r>
              <a:rPr lang="en-GB" sz="2000" dirty="0">
                <a:solidFill>
                  <a:srgbClr val="00B050"/>
                </a:solidFill>
              </a:rPr>
              <a:t>", 34, True, 40, "male"</a:t>
            </a:r>
            <a:r>
              <a:rPr lang="en-GB" sz="2000" dirty="0"/>
              <a:t>)</a:t>
            </a:r>
            <a:br>
              <a:rPr lang="en-GB" sz="2000" dirty="0"/>
            </a:br>
            <a:r>
              <a:rPr lang="en-GB" sz="2000" dirty="0">
                <a:solidFill>
                  <a:srgbClr val="FF0000"/>
                </a:solidFill>
              </a:rPr>
              <a:t>print</a:t>
            </a:r>
            <a:r>
              <a:rPr lang="en-GB" sz="2000" dirty="0"/>
              <a:t>(tuple)</a:t>
            </a:r>
            <a:br>
              <a:rPr lang="en-GB" sz="2000" dirty="0"/>
            </a:br>
            <a:br>
              <a:rPr lang="en-GB" sz="2000" dirty="0"/>
            </a:br>
            <a:r>
              <a:rPr lang="en-GB" sz="2000" dirty="0"/>
              <a:t>		</a:t>
            </a:r>
            <a:r>
              <a:rPr lang="en-GB" sz="2000" b="1" dirty="0"/>
              <a:t>Access Tuple Items</a:t>
            </a:r>
            <a:br>
              <a:rPr lang="en-GB" sz="2000" dirty="0"/>
            </a:br>
            <a:r>
              <a:rPr lang="en-GB" sz="2000" dirty="0"/>
              <a:t>You can access tuple items by referring to the index number, inside square brackets:</a:t>
            </a:r>
            <a:br>
              <a:rPr lang="en-GB" sz="2000" dirty="0"/>
            </a:br>
            <a:r>
              <a:rPr lang="en-GB" sz="2000" dirty="0"/>
              <a:t>		</a:t>
            </a:r>
            <a:r>
              <a:rPr lang="en-GB" sz="2000" b="1" dirty="0"/>
              <a:t>Example</a:t>
            </a:r>
            <a:br>
              <a:rPr lang="en-GB" sz="2000" dirty="0"/>
            </a:br>
            <a:r>
              <a:rPr lang="en-GB" sz="2000" dirty="0"/>
              <a:t>Print the second item in the tuple:</a:t>
            </a:r>
            <a:br>
              <a:rPr lang="en-GB" sz="2000" dirty="0"/>
            </a:br>
            <a:r>
              <a:rPr lang="en-GB" sz="2000" dirty="0" err="1"/>
              <a:t>thistuple</a:t>
            </a:r>
            <a:r>
              <a:rPr lang="en-GB" sz="2000" dirty="0"/>
              <a:t> = (</a:t>
            </a:r>
            <a:r>
              <a:rPr lang="en-GB" sz="2000" dirty="0">
                <a:solidFill>
                  <a:srgbClr val="00B050"/>
                </a:solidFill>
              </a:rPr>
              <a:t>"apple", "banana", "cherry"</a:t>
            </a:r>
            <a:r>
              <a:rPr lang="en-GB" sz="2000" dirty="0"/>
              <a:t>)</a:t>
            </a:r>
            <a:br>
              <a:rPr lang="en-GB" sz="2000" dirty="0"/>
            </a:br>
            <a:r>
              <a:rPr lang="en-GB" sz="2000" dirty="0">
                <a:solidFill>
                  <a:srgbClr val="FF0000"/>
                </a:solidFill>
              </a:rPr>
              <a:t>print</a:t>
            </a:r>
            <a:r>
              <a:rPr lang="en-GB" sz="2000" dirty="0"/>
              <a:t>(</a:t>
            </a:r>
            <a:r>
              <a:rPr lang="en-GB" sz="2000" dirty="0" err="1"/>
              <a:t>thistuple</a:t>
            </a:r>
            <a:r>
              <a:rPr lang="en-GB" sz="2000" dirty="0"/>
              <a:t>[1])</a:t>
            </a:r>
            <a:br>
              <a:rPr lang="en-GB" sz="2000" dirty="0"/>
            </a:br>
            <a:br>
              <a:rPr lang="en-GB" sz="2000" dirty="0"/>
            </a:br>
            <a:br>
              <a:rPr lang="en-GB" sz="2000" dirty="0"/>
            </a:br>
            <a:br>
              <a:rPr lang="en-GB" sz="2000" dirty="0"/>
            </a:br>
            <a:br>
              <a:rPr lang="en-GB" sz="2000" dirty="0"/>
            </a:br>
            <a:br>
              <a:rPr lang="en-GB" sz="2000" dirty="0"/>
            </a:br>
            <a:br>
              <a:rPr lang="en-GB" sz="2000" dirty="0"/>
            </a:br>
            <a:br>
              <a:rPr lang="en-GB" sz="2000" dirty="0"/>
            </a:br>
            <a:endParaRPr lang="en-GB" sz="2000" dirty="0"/>
          </a:p>
        </p:txBody>
      </p:sp>
    </p:spTree>
    <p:extLst>
      <p:ext uri="{BB962C8B-B14F-4D97-AF65-F5344CB8AC3E}">
        <p14:creationId xmlns:p14="http://schemas.microsoft.com/office/powerpoint/2010/main" val="237108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4664"/>
            <a:ext cx="7772400" cy="5832647"/>
          </a:xfrm>
        </p:spPr>
        <p:txBody>
          <a:bodyPr>
            <a:noAutofit/>
          </a:bodyPr>
          <a:lstStyle/>
          <a:p>
            <a:pPr algn="l"/>
            <a:br>
              <a:rPr lang="en-GB" sz="1800" dirty="0"/>
            </a:br>
            <a:br>
              <a:rPr lang="en-GB" sz="1800" dirty="0"/>
            </a:br>
            <a:br>
              <a:rPr lang="en-GB" sz="1800" dirty="0"/>
            </a:br>
            <a:r>
              <a:rPr lang="en-GB" sz="1800" dirty="0"/>
              <a:t>			</a:t>
            </a:r>
            <a:r>
              <a:rPr lang="en-GB" sz="1800" b="1" dirty="0"/>
              <a:t>Negative Indexing</a:t>
            </a:r>
            <a:br>
              <a:rPr lang="en-GB" sz="1800" dirty="0"/>
            </a:br>
            <a:r>
              <a:rPr lang="en-GB" sz="1800" dirty="0"/>
              <a:t>Negative indexing means start from the end. 1 refers to the last item, -2 refers to the second last item etc.</a:t>
            </a:r>
            <a:br>
              <a:rPr lang="en-GB" sz="1800" dirty="0"/>
            </a:br>
            <a:r>
              <a:rPr lang="en-GB" sz="1800" dirty="0"/>
              <a:t>			</a:t>
            </a:r>
            <a:r>
              <a:rPr lang="en-GB" sz="1800" b="1" dirty="0"/>
              <a:t>Example</a:t>
            </a:r>
            <a:br>
              <a:rPr lang="en-GB" sz="1800" dirty="0"/>
            </a:br>
            <a:r>
              <a:rPr lang="en-GB" sz="1800" dirty="0"/>
              <a:t>Print the last item of the tuple:</a:t>
            </a:r>
            <a:br>
              <a:rPr lang="en-GB" sz="1800" dirty="0"/>
            </a:br>
            <a:r>
              <a:rPr lang="en-GB" sz="1800" dirty="0" err="1"/>
              <a:t>thistuple</a:t>
            </a:r>
            <a:r>
              <a:rPr lang="en-GB" sz="1800" dirty="0"/>
              <a:t> = (</a:t>
            </a:r>
            <a:r>
              <a:rPr lang="en-GB" sz="1800" dirty="0">
                <a:solidFill>
                  <a:srgbClr val="00B050"/>
                </a:solidFill>
              </a:rPr>
              <a:t>"apple", "banana", "cherry"</a:t>
            </a:r>
            <a:r>
              <a:rPr lang="en-GB" sz="1800" dirty="0"/>
              <a:t>)</a:t>
            </a:r>
            <a:br>
              <a:rPr lang="en-GB" sz="1800" dirty="0"/>
            </a:br>
            <a:r>
              <a:rPr lang="en-GB" sz="1800" dirty="0">
                <a:solidFill>
                  <a:srgbClr val="FF0000"/>
                </a:solidFill>
              </a:rPr>
              <a:t>print</a:t>
            </a:r>
            <a:r>
              <a:rPr lang="en-GB" sz="1800" dirty="0"/>
              <a:t>(</a:t>
            </a:r>
            <a:r>
              <a:rPr lang="en-GB" sz="1800" dirty="0" err="1"/>
              <a:t>thistuple</a:t>
            </a:r>
            <a:r>
              <a:rPr lang="en-GB" sz="1800" dirty="0"/>
              <a:t>[-1])</a:t>
            </a:r>
            <a:br>
              <a:rPr lang="en-GB" sz="1800" dirty="0"/>
            </a:br>
            <a:br>
              <a:rPr lang="en-GB" sz="1800" dirty="0"/>
            </a:br>
            <a:r>
              <a:rPr lang="en-GB" sz="1800" dirty="0"/>
              <a:t>			</a:t>
            </a:r>
            <a:r>
              <a:rPr lang="en-GB" sz="1800" b="1" dirty="0"/>
              <a:t>Change Tuple Values</a:t>
            </a:r>
            <a:br>
              <a:rPr lang="en-GB" sz="1800" b="1" dirty="0"/>
            </a:br>
            <a:r>
              <a:rPr lang="en-GB" sz="1800" dirty="0"/>
              <a:t>Once a tuple is created, you cannot change its values. Tuples are </a:t>
            </a:r>
            <a:r>
              <a:rPr lang="en-GB" sz="1800" b="1" dirty="0"/>
              <a:t>unchangeable</a:t>
            </a:r>
            <a:r>
              <a:rPr lang="en-GB" sz="1800" dirty="0"/>
              <a:t>, or </a:t>
            </a:r>
            <a:r>
              <a:rPr lang="en-GB" sz="1800" b="1" dirty="0"/>
              <a:t>immutable</a:t>
            </a:r>
            <a:r>
              <a:rPr lang="en-GB" sz="1800" dirty="0"/>
              <a:t> as it also is called.</a:t>
            </a:r>
            <a:br>
              <a:rPr lang="en-GB" sz="1800" dirty="0"/>
            </a:br>
            <a:r>
              <a:rPr lang="en-GB" sz="1800" dirty="0"/>
              <a:t>But there is a workaround. You can convert the tuple into a list, change the list, and convert the list back into a tuple.</a:t>
            </a:r>
            <a:br>
              <a:rPr lang="en-GB" sz="1800" dirty="0"/>
            </a:br>
            <a:br>
              <a:rPr lang="en-GB" sz="1800" dirty="0"/>
            </a:br>
            <a:r>
              <a:rPr lang="en-GB" sz="1800" dirty="0"/>
              <a:t>			</a:t>
            </a:r>
            <a:r>
              <a:rPr lang="en-GB" sz="1800" b="1" dirty="0"/>
              <a:t>Example</a:t>
            </a:r>
            <a:br>
              <a:rPr lang="en-GB" sz="1800" dirty="0"/>
            </a:br>
            <a:r>
              <a:rPr lang="en-GB" sz="1800" dirty="0"/>
              <a:t>Convert the tuple into a list to be able to change it:</a:t>
            </a:r>
            <a:br>
              <a:rPr lang="en-GB" sz="1800" dirty="0"/>
            </a:br>
            <a:r>
              <a:rPr lang="en-GB" sz="1800" dirty="0"/>
              <a:t>x = (</a:t>
            </a:r>
            <a:r>
              <a:rPr lang="en-GB" sz="1800" dirty="0">
                <a:solidFill>
                  <a:srgbClr val="00B050"/>
                </a:solidFill>
              </a:rPr>
              <a:t>"apple", "banana", "cherry"</a:t>
            </a:r>
            <a:r>
              <a:rPr lang="en-GB" sz="1800" dirty="0"/>
              <a:t>)</a:t>
            </a:r>
            <a:br>
              <a:rPr lang="en-GB" sz="1800" dirty="0"/>
            </a:br>
            <a:r>
              <a:rPr lang="en-GB" sz="1800" dirty="0"/>
              <a:t>y = list(x)</a:t>
            </a:r>
            <a:br>
              <a:rPr lang="en-GB" sz="1800" dirty="0"/>
            </a:br>
            <a:r>
              <a:rPr lang="en-GB" sz="1800" dirty="0"/>
              <a:t>y[1] = "kiwi"</a:t>
            </a:r>
            <a:br>
              <a:rPr lang="en-GB" sz="1800" dirty="0"/>
            </a:br>
            <a:r>
              <a:rPr lang="en-GB" sz="1800" dirty="0"/>
              <a:t>x = tuple(y)</a:t>
            </a:r>
            <a:br>
              <a:rPr lang="en-GB" sz="1800" dirty="0"/>
            </a:br>
            <a:r>
              <a:rPr lang="en-GB" sz="1800" dirty="0">
                <a:solidFill>
                  <a:srgbClr val="FF0000"/>
                </a:solidFill>
              </a:rPr>
              <a:t>print</a:t>
            </a:r>
            <a:r>
              <a:rPr lang="en-GB" sz="1800" dirty="0"/>
              <a:t>(x)</a:t>
            </a:r>
            <a:br>
              <a:rPr lang="en-GB" sz="1800" dirty="0"/>
            </a:br>
            <a:br>
              <a:rPr lang="en-GB" sz="1800" dirty="0"/>
            </a:br>
            <a:br>
              <a:rPr lang="en-GB" sz="1800" dirty="0"/>
            </a:br>
            <a:endParaRPr lang="en-GB" sz="1800" dirty="0"/>
          </a:p>
        </p:txBody>
      </p:sp>
    </p:spTree>
    <p:extLst>
      <p:ext uri="{BB962C8B-B14F-4D97-AF65-F5344CB8AC3E}">
        <p14:creationId xmlns:p14="http://schemas.microsoft.com/office/powerpoint/2010/main" val="159753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86658" y="-608063"/>
            <a:ext cx="3044948" cy="3044948"/>
          </a:xfrm>
          <a:custGeom>
            <a:avLst/>
            <a:gdLst/>
            <a:ahLst/>
            <a:cxnLst/>
            <a:rect l="l" t="t" r="r" b="b"/>
            <a:pathLst>
              <a:path w="6089897" h="6089897">
                <a:moveTo>
                  <a:pt x="0" y="0"/>
                </a:moveTo>
                <a:lnTo>
                  <a:pt x="6089897" y="0"/>
                </a:lnTo>
                <a:lnTo>
                  <a:pt x="6089897" y="6089897"/>
                </a:lnTo>
                <a:lnTo>
                  <a:pt x="0" y="6089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125"/>
          </a:p>
        </p:txBody>
      </p:sp>
      <p:sp>
        <p:nvSpPr>
          <p:cNvPr id="3" name="Freeform 3"/>
          <p:cNvSpPr/>
          <p:nvPr/>
        </p:nvSpPr>
        <p:spPr>
          <a:xfrm>
            <a:off x="591415" y="1816772"/>
            <a:ext cx="616954" cy="616954"/>
          </a:xfrm>
          <a:custGeom>
            <a:avLst/>
            <a:gdLst/>
            <a:ahLst/>
            <a:cxnLst/>
            <a:rect l="l" t="t" r="r" b="b"/>
            <a:pathLst>
              <a:path w="1233907" h="1233907">
                <a:moveTo>
                  <a:pt x="0" y="0"/>
                </a:moveTo>
                <a:lnTo>
                  <a:pt x="1233907" y="0"/>
                </a:lnTo>
                <a:lnTo>
                  <a:pt x="1233907" y="1233907"/>
                </a:lnTo>
                <a:lnTo>
                  <a:pt x="0" y="1233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125"/>
          </a:p>
        </p:txBody>
      </p:sp>
      <p:sp>
        <p:nvSpPr>
          <p:cNvPr id="4" name="Freeform 4"/>
          <p:cNvSpPr/>
          <p:nvPr/>
        </p:nvSpPr>
        <p:spPr>
          <a:xfrm>
            <a:off x="7527095" y="4110110"/>
            <a:ext cx="4448551" cy="4448551"/>
          </a:xfrm>
          <a:custGeom>
            <a:avLst/>
            <a:gdLst/>
            <a:ahLst/>
            <a:cxnLst/>
            <a:rect l="l" t="t" r="r" b="b"/>
            <a:pathLst>
              <a:path w="8897101" h="8897101">
                <a:moveTo>
                  <a:pt x="0" y="0"/>
                </a:moveTo>
                <a:lnTo>
                  <a:pt x="8897101" y="0"/>
                </a:lnTo>
                <a:lnTo>
                  <a:pt x="8897101" y="8897101"/>
                </a:lnTo>
                <a:lnTo>
                  <a:pt x="0" y="8897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125"/>
          </a:p>
        </p:txBody>
      </p:sp>
      <p:sp>
        <p:nvSpPr>
          <p:cNvPr id="5" name="Freeform 5"/>
          <p:cNvSpPr/>
          <p:nvPr/>
        </p:nvSpPr>
        <p:spPr>
          <a:xfrm>
            <a:off x="7379166" y="5167662"/>
            <a:ext cx="637478" cy="637478"/>
          </a:xfrm>
          <a:custGeom>
            <a:avLst/>
            <a:gdLst/>
            <a:ahLst/>
            <a:cxnLst/>
            <a:rect l="l" t="t" r="r" b="b"/>
            <a:pathLst>
              <a:path w="1274957" h="1274957">
                <a:moveTo>
                  <a:pt x="0" y="0"/>
                </a:moveTo>
                <a:lnTo>
                  <a:pt x="1274957" y="0"/>
                </a:lnTo>
                <a:lnTo>
                  <a:pt x="1274957" y="1274957"/>
                </a:lnTo>
                <a:lnTo>
                  <a:pt x="0" y="12749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125"/>
          </a:p>
        </p:txBody>
      </p:sp>
      <p:sp>
        <p:nvSpPr>
          <p:cNvPr id="6" name="Freeform 6"/>
          <p:cNvSpPr/>
          <p:nvPr/>
        </p:nvSpPr>
        <p:spPr>
          <a:xfrm>
            <a:off x="319911" y="3238521"/>
            <a:ext cx="953909" cy="953909"/>
          </a:xfrm>
          <a:custGeom>
            <a:avLst/>
            <a:gdLst/>
            <a:ahLst/>
            <a:cxnLst/>
            <a:rect l="l" t="t" r="r" b="b"/>
            <a:pathLst>
              <a:path w="1907818" h="1907818">
                <a:moveTo>
                  <a:pt x="0" y="0"/>
                </a:moveTo>
                <a:lnTo>
                  <a:pt x="1907818" y="0"/>
                </a:lnTo>
                <a:lnTo>
                  <a:pt x="1907818" y="1907818"/>
                </a:lnTo>
                <a:lnTo>
                  <a:pt x="0" y="1907818"/>
                </a:lnTo>
                <a:lnTo>
                  <a:pt x="0" y="0"/>
                </a:lnTo>
                <a:close/>
              </a:path>
            </a:pathLst>
          </a:custGeom>
          <a:blipFill>
            <a:blip r:embed="rId10">
              <a:extLst>
                <a:ext uri="{96DAC541-7B7A-43D3-8B79-37D633B846F1}">
                  <asvg:svgBlip xmlns:asvg="http://schemas.microsoft.com/office/drawing/2016/SVG/main" r:embed="rId11"/>
                </a:ext>
              </a:extLst>
            </a:blip>
            <a:stretch>
              <a:fillRect t="-746" b="-746"/>
            </a:stretch>
          </a:blipFill>
        </p:spPr>
        <p:txBody>
          <a:bodyPr/>
          <a:lstStyle/>
          <a:p>
            <a:endParaRPr lang="en-US" sz="1125"/>
          </a:p>
        </p:txBody>
      </p:sp>
      <p:sp>
        <p:nvSpPr>
          <p:cNvPr id="7" name="Freeform 7"/>
          <p:cNvSpPr/>
          <p:nvPr/>
        </p:nvSpPr>
        <p:spPr>
          <a:xfrm>
            <a:off x="4095774" y="3164012"/>
            <a:ext cx="1028418" cy="1028418"/>
          </a:xfrm>
          <a:custGeom>
            <a:avLst/>
            <a:gdLst/>
            <a:ahLst/>
            <a:cxnLst/>
            <a:rect l="l" t="t" r="r" b="b"/>
            <a:pathLst>
              <a:path w="2056835" h="2056835">
                <a:moveTo>
                  <a:pt x="0" y="0"/>
                </a:moveTo>
                <a:lnTo>
                  <a:pt x="2056835" y="0"/>
                </a:lnTo>
                <a:lnTo>
                  <a:pt x="2056835" y="2056835"/>
                </a:lnTo>
                <a:lnTo>
                  <a:pt x="0" y="2056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125"/>
          </a:p>
        </p:txBody>
      </p:sp>
      <p:sp>
        <p:nvSpPr>
          <p:cNvPr id="8" name="Freeform 8"/>
          <p:cNvSpPr/>
          <p:nvPr/>
        </p:nvSpPr>
        <p:spPr>
          <a:xfrm>
            <a:off x="5607470" y="3715545"/>
            <a:ext cx="189848" cy="189848"/>
          </a:xfrm>
          <a:custGeom>
            <a:avLst/>
            <a:gdLst/>
            <a:ahLst/>
            <a:cxnLst/>
            <a:rect l="l" t="t" r="r" b="b"/>
            <a:pathLst>
              <a:path w="379696" h="379696">
                <a:moveTo>
                  <a:pt x="0" y="0"/>
                </a:moveTo>
                <a:lnTo>
                  <a:pt x="379696" y="0"/>
                </a:lnTo>
                <a:lnTo>
                  <a:pt x="379696" y="379696"/>
                </a:lnTo>
                <a:lnTo>
                  <a:pt x="0" y="3796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sz="1125"/>
          </a:p>
        </p:txBody>
      </p:sp>
      <p:sp>
        <p:nvSpPr>
          <p:cNvPr id="9" name="Freeform 9"/>
          <p:cNvSpPr/>
          <p:nvPr/>
        </p:nvSpPr>
        <p:spPr>
          <a:xfrm>
            <a:off x="5607470" y="4489597"/>
            <a:ext cx="174814" cy="203865"/>
          </a:xfrm>
          <a:custGeom>
            <a:avLst/>
            <a:gdLst/>
            <a:ahLst/>
            <a:cxnLst/>
            <a:rect l="l" t="t" r="r" b="b"/>
            <a:pathLst>
              <a:path w="349629" h="407730">
                <a:moveTo>
                  <a:pt x="0" y="0"/>
                </a:moveTo>
                <a:lnTo>
                  <a:pt x="349629" y="0"/>
                </a:lnTo>
                <a:lnTo>
                  <a:pt x="349629" y="407730"/>
                </a:lnTo>
                <a:lnTo>
                  <a:pt x="0" y="407730"/>
                </a:lnTo>
                <a:lnTo>
                  <a:pt x="0" y="0"/>
                </a:lnTo>
                <a:close/>
              </a:path>
            </a:pathLst>
          </a:custGeom>
          <a:blipFill>
            <a:blip r:embed="rId16">
              <a:extLst>
                <a:ext uri="{96DAC541-7B7A-43D3-8B79-37D633B846F1}">
                  <asvg:svgBlip xmlns:asvg="http://schemas.microsoft.com/office/drawing/2016/SVG/main" r:embed="rId17"/>
                </a:ext>
              </a:extLst>
            </a:blip>
            <a:stretch>
              <a:fillRect l="-172" r="-172"/>
            </a:stretch>
          </a:blipFill>
        </p:spPr>
        <p:txBody>
          <a:bodyPr/>
          <a:lstStyle/>
          <a:p>
            <a:endParaRPr lang="en-US" sz="1125"/>
          </a:p>
        </p:txBody>
      </p:sp>
      <p:sp>
        <p:nvSpPr>
          <p:cNvPr id="10" name="Freeform 10"/>
          <p:cNvSpPr/>
          <p:nvPr/>
        </p:nvSpPr>
        <p:spPr>
          <a:xfrm>
            <a:off x="5607470" y="4110109"/>
            <a:ext cx="183652" cy="174699"/>
          </a:xfrm>
          <a:custGeom>
            <a:avLst/>
            <a:gdLst/>
            <a:ahLst/>
            <a:cxnLst/>
            <a:rect l="l" t="t" r="r" b="b"/>
            <a:pathLst>
              <a:path w="367304" h="349398">
                <a:moveTo>
                  <a:pt x="0" y="0"/>
                </a:moveTo>
                <a:lnTo>
                  <a:pt x="367304" y="0"/>
                </a:lnTo>
                <a:lnTo>
                  <a:pt x="367304" y="349398"/>
                </a:lnTo>
                <a:lnTo>
                  <a:pt x="0" y="349398"/>
                </a:lnTo>
                <a:lnTo>
                  <a:pt x="0" y="0"/>
                </a:lnTo>
                <a:close/>
              </a:path>
            </a:pathLst>
          </a:custGeom>
          <a:blipFill>
            <a:blip r:embed="rId18">
              <a:extLst>
                <a:ext uri="{96DAC541-7B7A-43D3-8B79-37D633B846F1}">
                  <asvg:svgBlip xmlns:asvg="http://schemas.microsoft.com/office/drawing/2016/SVG/main" r:embed="rId19"/>
                </a:ext>
              </a:extLst>
            </a:blip>
            <a:stretch>
              <a:fillRect l="-133" r="-133"/>
            </a:stretch>
          </a:blipFill>
        </p:spPr>
        <p:txBody>
          <a:bodyPr/>
          <a:lstStyle/>
          <a:p>
            <a:endParaRPr lang="en-US" sz="1125"/>
          </a:p>
        </p:txBody>
      </p:sp>
      <p:sp>
        <p:nvSpPr>
          <p:cNvPr id="11" name="Freeform 11"/>
          <p:cNvSpPr/>
          <p:nvPr/>
        </p:nvSpPr>
        <p:spPr>
          <a:xfrm>
            <a:off x="5616641" y="3347174"/>
            <a:ext cx="152608" cy="152608"/>
          </a:xfrm>
          <a:custGeom>
            <a:avLst/>
            <a:gdLst/>
            <a:ahLst/>
            <a:cxnLst/>
            <a:rect l="l" t="t" r="r" b="b"/>
            <a:pathLst>
              <a:path w="305215" h="305216">
                <a:moveTo>
                  <a:pt x="0" y="0"/>
                </a:moveTo>
                <a:lnTo>
                  <a:pt x="305215" y="0"/>
                </a:lnTo>
                <a:lnTo>
                  <a:pt x="305215" y="305216"/>
                </a:lnTo>
                <a:lnTo>
                  <a:pt x="0" y="305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sz="1125"/>
          </a:p>
        </p:txBody>
      </p:sp>
      <p:sp>
        <p:nvSpPr>
          <p:cNvPr id="12" name="Freeform 12"/>
          <p:cNvSpPr/>
          <p:nvPr/>
        </p:nvSpPr>
        <p:spPr>
          <a:xfrm>
            <a:off x="5604406" y="3345100"/>
            <a:ext cx="177078" cy="168790"/>
          </a:xfrm>
          <a:custGeom>
            <a:avLst/>
            <a:gdLst/>
            <a:ahLst/>
            <a:cxnLst/>
            <a:rect l="l" t="t" r="r" b="b"/>
            <a:pathLst>
              <a:path w="354154" h="337580">
                <a:moveTo>
                  <a:pt x="0" y="0"/>
                </a:moveTo>
                <a:lnTo>
                  <a:pt x="354155" y="0"/>
                </a:lnTo>
                <a:lnTo>
                  <a:pt x="354155" y="337581"/>
                </a:lnTo>
                <a:lnTo>
                  <a:pt x="0" y="3375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sz="1125"/>
          </a:p>
        </p:txBody>
      </p:sp>
      <p:sp>
        <p:nvSpPr>
          <p:cNvPr id="13" name="Freeform 13"/>
          <p:cNvSpPr/>
          <p:nvPr/>
        </p:nvSpPr>
        <p:spPr>
          <a:xfrm>
            <a:off x="7597668" y="991441"/>
            <a:ext cx="1398762" cy="1256448"/>
          </a:xfrm>
          <a:custGeom>
            <a:avLst/>
            <a:gdLst/>
            <a:ahLst/>
            <a:cxnLst/>
            <a:rect l="l" t="t" r="r" b="b"/>
            <a:pathLst>
              <a:path w="2797524" h="2512896">
                <a:moveTo>
                  <a:pt x="0" y="0"/>
                </a:moveTo>
                <a:lnTo>
                  <a:pt x="2797523" y="0"/>
                </a:lnTo>
                <a:lnTo>
                  <a:pt x="2797523" y="2512896"/>
                </a:lnTo>
                <a:lnTo>
                  <a:pt x="0" y="2512896"/>
                </a:lnTo>
                <a:lnTo>
                  <a:pt x="0" y="0"/>
                </a:lnTo>
                <a:close/>
              </a:path>
            </a:pathLst>
          </a:custGeom>
          <a:blipFill>
            <a:blip r:embed="rId24"/>
            <a:stretch>
              <a:fillRect/>
            </a:stretch>
          </a:blipFill>
        </p:spPr>
        <p:txBody>
          <a:bodyPr/>
          <a:lstStyle/>
          <a:p>
            <a:endParaRPr lang="en-US" sz="1125"/>
          </a:p>
        </p:txBody>
      </p:sp>
      <p:sp>
        <p:nvSpPr>
          <p:cNvPr id="14" name="Freeform 14"/>
          <p:cNvSpPr/>
          <p:nvPr/>
        </p:nvSpPr>
        <p:spPr>
          <a:xfrm>
            <a:off x="7697904" y="4363846"/>
            <a:ext cx="1324733" cy="1324733"/>
          </a:xfrm>
          <a:custGeom>
            <a:avLst/>
            <a:gdLst/>
            <a:ahLst/>
            <a:cxnLst/>
            <a:rect l="l" t="t" r="r" b="b"/>
            <a:pathLst>
              <a:path w="2649465" h="2649465">
                <a:moveTo>
                  <a:pt x="0" y="0"/>
                </a:moveTo>
                <a:lnTo>
                  <a:pt x="2649466" y="0"/>
                </a:lnTo>
                <a:lnTo>
                  <a:pt x="2649466" y="2649466"/>
                </a:lnTo>
                <a:lnTo>
                  <a:pt x="0" y="2649466"/>
                </a:lnTo>
                <a:lnTo>
                  <a:pt x="0" y="0"/>
                </a:lnTo>
                <a:close/>
              </a:path>
            </a:pathLst>
          </a:custGeom>
          <a:blipFill>
            <a:blip r:embed="rId25"/>
            <a:stretch>
              <a:fillRect/>
            </a:stretch>
          </a:blipFill>
        </p:spPr>
        <p:txBody>
          <a:bodyPr/>
          <a:lstStyle/>
          <a:p>
            <a:endParaRPr lang="en-US" sz="1125"/>
          </a:p>
        </p:txBody>
      </p:sp>
      <p:sp>
        <p:nvSpPr>
          <p:cNvPr id="15" name="TextBox 15"/>
          <p:cNvSpPr txBox="1"/>
          <p:nvPr/>
        </p:nvSpPr>
        <p:spPr>
          <a:xfrm>
            <a:off x="1979024" y="1314450"/>
            <a:ext cx="4983326" cy="6833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469"/>
              </a:lnSpc>
            </a:pPr>
            <a:r>
              <a:rPr lang="en-US" sz="4559" b="1">
                <a:solidFill>
                  <a:srgbClr val="2E2E2E"/>
                </a:solidFill>
                <a:latin typeface="Arimo Bold"/>
                <a:ea typeface="Arimo Bold"/>
                <a:cs typeface="Arimo Bold"/>
                <a:sym typeface="Arimo Bold"/>
              </a:rPr>
              <a:t>Thank You!</a:t>
            </a:r>
          </a:p>
        </p:txBody>
      </p:sp>
      <p:sp>
        <p:nvSpPr>
          <p:cNvPr id="16" name="TextBox 16"/>
          <p:cNvSpPr txBox="1"/>
          <p:nvPr/>
        </p:nvSpPr>
        <p:spPr>
          <a:xfrm>
            <a:off x="1466536" y="3043905"/>
            <a:ext cx="1919626" cy="96763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580"/>
              </a:lnSpc>
            </a:pPr>
            <a:r>
              <a:rPr lang="en-US" sz="1499" b="1" spc="-31">
                <a:solidFill>
                  <a:srgbClr val="0C527F"/>
                </a:solidFill>
                <a:latin typeface="Arimo Bold"/>
                <a:ea typeface="Arimo Bold"/>
                <a:cs typeface="Arimo Bold"/>
                <a:sym typeface="Arimo Bold"/>
              </a:rPr>
              <a:t>We admonish you </a:t>
            </a:r>
            <a:r>
              <a:rPr lang="en-US" sz="1499" b="1" spc="-31">
                <a:solidFill>
                  <a:srgbClr val="FF1414"/>
                </a:solidFill>
                <a:latin typeface="Arimo Bold"/>
                <a:ea typeface="Arimo Bold"/>
                <a:cs typeface="Arimo Bold"/>
                <a:sym typeface="Arimo Bold"/>
              </a:rPr>
              <a:t>to live for God </a:t>
            </a:r>
            <a:r>
              <a:rPr lang="en-US" sz="1499" b="1" spc="-31">
                <a:solidFill>
                  <a:srgbClr val="0C527F"/>
                </a:solidFill>
                <a:latin typeface="Arimo Bold"/>
                <a:ea typeface="Arimo Bold"/>
                <a:cs typeface="Arimo Bold"/>
                <a:sym typeface="Arimo Bold"/>
              </a:rPr>
              <a:t>and </a:t>
            </a:r>
            <a:r>
              <a:rPr lang="en-US" sz="1499" b="1" spc="-31">
                <a:solidFill>
                  <a:srgbClr val="FF1414"/>
                </a:solidFill>
                <a:latin typeface="Arimo Bold"/>
                <a:ea typeface="Arimo Bold"/>
                <a:cs typeface="Arimo Bold"/>
                <a:sym typeface="Arimo Bold"/>
              </a:rPr>
              <a:t>connect with our community!</a:t>
            </a:r>
          </a:p>
        </p:txBody>
      </p:sp>
      <p:sp>
        <p:nvSpPr>
          <p:cNvPr id="17" name="TextBox 17"/>
          <p:cNvSpPr txBox="1"/>
          <p:nvPr/>
        </p:nvSpPr>
        <p:spPr>
          <a:xfrm>
            <a:off x="6026627" y="3658743"/>
            <a:ext cx="2796027" cy="34862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423"/>
              </a:lnSpc>
            </a:pPr>
            <a:r>
              <a:rPr lang="en-US" sz="1016" dirty="0">
                <a:solidFill>
                  <a:srgbClr val="000000"/>
                </a:solidFill>
                <a:latin typeface="Quicksand"/>
                <a:ea typeface="Quicksand"/>
                <a:cs typeface="Quicksand"/>
                <a:sym typeface="Quicksand"/>
              </a:rPr>
              <a:t>Contact @</a:t>
            </a:r>
            <a:r>
              <a:rPr lang="en-US" sz="1016" dirty="0" err="1">
                <a:solidFill>
                  <a:srgbClr val="000000"/>
                </a:solidFill>
                <a:latin typeface="Quicksand"/>
                <a:ea typeface="Quicksand"/>
                <a:cs typeface="Quicksand"/>
                <a:sym typeface="Quicksand"/>
              </a:rPr>
              <a:t>neliref.org</a:t>
            </a:r>
            <a:r>
              <a:rPr lang="en-US" sz="1016" dirty="0">
                <a:solidFill>
                  <a:srgbClr val="000000"/>
                </a:solidFill>
                <a:latin typeface="Quicksand"/>
                <a:ea typeface="Quicksand"/>
                <a:cs typeface="Quicksand"/>
                <a:sym typeface="Quicksand"/>
              </a:rPr>
              <a:t> newliferesearchfoundation2013@gmail.com</a:t>
            </a:r>
          </a:p>
        </p:txBody>
      </p:sp>
      <p:sp>
        <p:nvSpPr>
          <p:cNvPr id="18" name="TextBox 18"/>
          <p:cNvSpPr txBox="1"/>
          <p:nvPr/>
        </p:nvSpPr>
        <p:spPr>
          <a:xfrm>
            <a:off x="5616641" y="4465784"/>
            <a:ext cx="1709668"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a:solidFill>
                  <a:srgbClr val="000000"/>
                </a:solidFill>
                <a:latin typeface="Quicksand"/>
                <a:ea typeface="Quicksand"/>
                <a:cs typeface="Quicksand"/>
                <a:sym typeface="Quicksand"/>
              </a:rPr>
              <a:t>+1 (678) 975-5615</a:t>
            </a:r>
          </a:p>
        </p:txBody>
      </p:sp>
      <p:sp>
        <p:nvSpPr>
          <p:cNvPr id="19" name="TextBox 19"/>
          <p:cNvSpPr txBox="1"/>
          <p:nvPr/>
        </p:nvSpPr>
        <p:spPr>
          <a:xfrm>
            <a:off x="5692944" y="4086367"/>
            <a:ext cx="1426369"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a:solidFill>
                  <a:srgbClr val="000000"/>
                </a:solidFill>
                <a:latin typeface="Quicksand"/>
                <a:ea typeface="Quicksand"/>
                <a:cs typeface="Quicksand"/>
                <a:sym typeface="Quicksand"/>
              </a:rPr>
              <a:t>www.neliref.org</a:t>
            </a:r>
          </a:p>
        </p:txBody>
      </p:sp>
      <p:sp>
        <p:nvSpPr>
          <p:cNvPr id="20" name="TextBox 20"/>
          <p:cNvSpPr txBox="1"/>
          <p:nvPr/>
        </p:nvSpPr>
        <p:spPr>
          <a:xfrm>
            <a:off x="5805555" y="3316990"/>
            <a:ext cx="3017099" cy="1690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423"/>
              </a:lnSpc>
            </a:pPr>
            <a:r>
              <a:rPr lang="en-US" sz="1016" dirty="0">
                <a:solidFill>
                  <a:srgbClr val="000000"/>
                </a:solidFill>
                <a:latin typeface="Quicksand"/>
                <a:ea typeface="Quicksand"/>
                <a:cs typeface="Quicksand"/>
                <a:sym typeface="Quicksand"/>
              </a:rPr>
              <a:t>New Life Research Foundation (NELIREF) Ltd/</a:t>
            </a:r>
            <a:r>
              <a:rPr lang="en-US" sz="1016" dirty="0" err="1">
                <a:solidFill>
                  <a:srgbClr val="000000"/>
                </a:solidFill>
                <a:latin typeface="Quicksand"/>
                <a:ea typeface="Quicksand"/>
                <a:cs typeface="Quicksand"/>
                <a:sym typeface="Quicksand"/>
              </a:rPr>
              <a:t>Gte</a:t>
            </a:r>
            <a:endParaRPr lang="en-US" sz="1016" dirty="0">
              <a:solidFill>
                <a:srgbClr val="000000"/>
              </a:solidFill>
              <a:latin typeface="Quicksand"/>
              <a:ea typeface="Quicksand"/>
              <a:cs typeface="Quicksand"/>
              <a:sym typeface="Quicksand"/>
            </a:endParaRPr>
          </a:p>
        </p:txBody>
      </p:sp>
      <p:sp>
        <p:nvSpPr>
          <p:cNvPr id="21" name="TextBox 21"/>
          <p:cNvSpPr txBox="1"/>
          <p:nvPr/>
        </p:nvSpPr>
        <p:spPr>
          <a:xfrm>
            <a:off x="5607470" y="2659380"/>
            <a:ext cx="1919626" cy="30078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580"/>
              </a:lnSpc>
            </a:pPr>
            <a:r>
              <a:rPr lang="en-US" sz="1499" b="1" spc="-31">
                <a:solidFill>
                  <a:srgbClr val="FF1414"/>
                </a:solidFill>
                <a:latin typeface="Arimo Bold"/>
                <a:ea typeface="Arimo Bold"/>
                <a:cs typeface="Arimo Bold"/>
                <a:sym typeface="Arimo Bold"/>
              </a:rPr>
              <a:t>Connect with Us!</a:t>
            </a:r>
          </a:p>
        </p:txBody>
      </p:sp>
      <p:sp>
        <p:nvSpPr>
          <p:cNvPr id="22" name="Freeform 22"/>
          <p:cNvSpPr/>
          <p:nvPr/>
        </p:nvSpPr>
        <p:spPr>
          <a:xfrm rot="2089252">
            <a:off x="-346554" y="4707906"/>
            <a:ext cx="2981169" cy="1151476"/>
          </a:xfrm>
          <a:custGeom>
            <a:avLst/>
            <a:gdLst/>
            <a:ahLst/>
            <a:cxnLst/>
            <a:rect l="l" t="t" r="r" b="b"/>
            <a:pathLst>
              <a:path w="5962338" h="2302953">
                <a:moveTo>
                  <a:pt x="0" y="0"/>
                </a:moveTo>
                <a:lnTo>
                  <a:pt x="5962338" y="0"/>
                </a:lnTo>
                <a:lnTo>
                  <a:pt x="5962338" y="2302953"/>
                </a:lnTo>
                <a:lnTo>
                  <a:pt x="0" y="2302953"/>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sz="1125"/>
          </a:p>
        </p:txBody>
      </p:sp>
    </p:spTree>
    <p:extLst>
      <p:ext uri="{BB962C8B-B14F-4D97-AF65-F5344CB8AC3E}">
        <p14:creationId xmlns:p14="http://schemas.microsoft.com/office/powerpoint/2010/main" val="3584610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08720"/>
            <a:ext cx="7772400" cy="5949280"/>
          </a:xfrm>
        </p:spPr>
        <p:txBody>
          <a:bodyPr>
            <a:normAutofit/>
          </a:bodyPr>
          <a:lstStyle/>
          <a:p>
            <a:pPr lvl="0"/>
            <a:r>
              <a:rPr lang="en-GB" sz="2000" dirty="0"/>
              <a:t>Operators are used to perform operations on variables and values. Below are different type of operator in python.</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GB" sz="2000" dirty="0"/>
            </a:br>
            <a:endParaRPr lang="en-GB" sz="2000" dirty="0"/>
          </a:p>
        </p:txBody>
      </p:sp>
      <p:sp>
        <p:nvSpPr>
          <p:cNvPr id="4" name="Rectangle 3"/>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grpSp>
        <p:nvGrpSpPr>
          <p:cNvPr id="5" name="Group 4"/>
          <p:cNvGrpSpPr/>
          <p:nvPr/>
        </p:nvGrpSpPr>
        <p:grpSpPr>
          <a:xfrm>
            <a:off x="2267744" y="2276872"/>
            <a:ext cx="4752528" cy="4392488"/>
            <a:chOff x="1259632" y="1268760"/>
            <a:chExt cx="4752528" cy="4392488"/>
          </a:xfrm>
        </p:grpSpPr>
        <p:sp>
          <p:nvSpPr>
            <p:cNvPr id="6" name="Rectangle 5"/>
            <p:cNvSpPr/>
            <p:nvPr/>
          </p:nvSpPr>
          <p:spPr>
            <a:xfrm>
              <a:off x="1259632" y="1268760"/>
              <a:ext cx="1584176" cy="504056"/>
            </a:xfrm>
            <a:prstGeom prst="rect">
              <a:avLst/>
            </a:prstGeom>
            <a:solidFill>
              <a:srgbClr val="FFFF00">
                <a:alpha val="68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Arithmetic</a:t>
              </a:r>
            </a:p>
          </p:txBody>
        </p:sp>
        <p:sp>
          <p:nvSpPr>
            <p:cNvPr id="7" name="Rectangle 6"/>
            <p:cNvSpPr/>
            <p:nvPr/>
          </p:nvSpPr>
          <p:spPr>
            <a:xfrm>
              <a:off x="1259632" y="1916832"/>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Assignment</a:t>
              </a:r>
            </a:p>
          </p:txBody>
        </p:sp>
        <p:sp>
          <p:nvSpPr>
            <p:cNvPr id="8" name="Rectangle 7"/>
            <p:cNvSpPr/>
            <p:nvPr/>
          </p:nvSpPr>
          <p:spPr>
            <a:xfrm>
              <a:off x="1259632" y="2564904"/>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Comparison </a:t>
              </a:r>
            </a:p>
          </p:txBody>
        </p:sp>
        <p:sp>
          <p:nvSpPr>
            <p:cNvPr id="9" name="Rectangle 8"/>
            <p:cNvSpPr/>
            <p:nvPr/>
          </p:nvSpPr>
          <p:spPr>
            <a:xfrm>
              <a:off x="1259632" y="3212976"/>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Logical </a:t>
              </a:r>
            </a:p>
          </p:txBody>
        </p:sp>
        <p:sp>
          <p:nvSpPr>
            <p:cNvPr id="10" name="Rectangle 9"/>
            <p:cNvSpPr/>
            <p:nvPr/>
          </p:nvSpPr>
          <p:spPr>
            <a:xfrm>
              <a:off x="1259632" y="3861048"/>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Bitwise</a:t>
              </a:r>
            </a:p>
          </p:txBody>
        </p:sp>
        <p:sp>
          <p:nvSpPr>
            <p:cNvPr id="11" name="Rectangle 10"/>
            <p:cNvSpPr/>
            <p:nvPr/>
          </p:nvSpPr>
          <p:spPr>
            <a:xfrm>
              <a:off x="1259632" y="5157192"/>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Membership</a:t>
              </a:r>
            </a:p>
          </p:txBody>
        </p:sp>
        <p:sp>
          <p:nvSpPr>
            <p:cNvPr id="12" name="Rectangle 11"/>
            <p:cNvSpPr/>
            <p:nvPr/>
          </p:nvSpPr>
          <p:spPr>
            <a:xfrm>
              <a:off x="1259632" y="4509120"/>
              <a:ext cx="1584176" cy="504056"/>
            </a:xfrm>
            <a:prstGeom prst="rect">
              <a:avLst/>
            </a:prstGeom>
            <a:solidFill>
              <a:srgbClr val="FFFF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Identity</a:t>
              </a:r>
            </a:p>
          </p:txBody>
        </p:sp>
        <p:sp>
          <p:nvSpPr>
            <p:cNvPr id="13" name="Rectangle 12"/>
            <p:cNvSpPr/>
            <p:nvPr/>
          </p:nvSpPr>
          <p:spPr>
            <a:xfrm>
              <a:off x="2843808" y="1268760"/>
              <a:ext cx="2304256"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 - , *, /, %, **,  //</a:t>
              </a:r>
            </a:p>
          </p:txBody>
        </p:sp>
        <p:sp>
          <p:nvSpPr>
            <p:cNvPr id="14" name="Rectangle 13"/>
            <p:cNvSpPr/>
            <p:nvPr/>
          </p:nvSpPr>
          <p:spPr>
            <a:xfrm>
              <a:off x="2843808" y="1916832"/>
              <a:ext cx="3168352"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 +=, -= , *=, /=, %=, **=, //= </a:t>
              </a:r>
            </a:p>
          </p:txBody>
        </p:sp>
        <p:sp>
          <p:nvSpPr>
            <p:cNvPr id="15" name="Rectangle 14"/>
            <p:cNvSpPr/>
            <p:nvPr/>
          </p:nvSpPr>
          <p:spPr>
            <a:xfrm>
              <a:off x="2843808" y="2564904"/>
              <a:ext cx="2304256"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 !=, &gt;, &lt;, &gt;=, &lt;=  </a:t>
              </a:r>
            </a:p>
          </p:txBody>
        </p:sp>
        <p:sp>
          <p:nvSpPr>
            <p:cNvPr id="16" name="Rectangle 15"/>
            <p:cNvSpPr/>
            <p:nvPr/>
          </p:nvSpPr>
          <p:spPr>
            <a:xfrm>
              <a:off x="2843808" y="3212976"/>
              <a:ext cx="2304256"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AND, OR, NOT  </a:t>
              </a:r>
            </a:p>
          </p:txBody>
        </p:sp>
        <p:sp>
          <p:nvSpPr>
            <p:cNvPr id="17" name="Rectangle 16"/>
            <p:cNvSpPr/>
            <p:nvPr/>
          </p:nvSpPr>
          <p:spPr>
            <a:xfrm>
              <a:off x="2857062" y="3861048"/>
              <a:ext cx="2291002"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&amp;, |, ^, ~, &lt;&lt;, &gt;&gt;</a:t>
              </a:r>
            </a:p>
          </p:txBody>
        </p:sp>
        <p:sp>
          <p:nvSpPr>
            <p:cNvPr id="18" name="Rectangle 17"/>
            <p:cNvSpPr/>
            <p:nvPr/>
          </p:nvSpPr>
          <p:spPr>
            <a:xfrm>
              <a:off x="2843808" y="4509120"/>
              <a:ext cx="2291002"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is, is not</a:t>
              </a:r>
            </a:p>
          </p:txBody>
        </p:sp>
        <p:sp>
          <p:nvSpPr>
            <p:cNvPr id="19" name="Rectangle 18"/>
            <p:cNvSpPr/>
            <p:nvPr/>
          </p:nvSpPr>
          <p:spPr>
            <a:xfrm>
              <a:off x="2830554" y="5157192"/>
              <a:ext cx="2291002"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 not in</a:t>
              </a:r>
            </a:p>
          </p:txBody>
        </p:sp>
      </p:grpSp>
    </p:spTree>
    <p:extLst>
      <p:ext uri="{BB962C8B-B14F-4D97-AF65-F5344CB8AC3E}">
        <p14:creationId xmlns:p14="http://schemas.microsoft.com/office/powerpoint/2010/main" val="395932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12776"/>
            <a:ext cx="7772400" cy="5184575"/>
          </a:xfrm>
        </p:spPr>
        <p:txBody>
          <a:bodyPr>
            <a:normAutofit fontScale="90000"/>
          </a:bodyPr>
          <a:lstStyle/>
          <a:p>
            <a:pPr algn="l"/>
            <a:br>
              <a:rPr lang="en-GB" sz="2000" dirty="0"/>
            </a:br>
            <a:br>
              <a:rPr lang="en-GB" sz="2000" dirty="0"/>
            </a:br>
            <a:br>
              <a:rPr lang="en-GB" sz="2000" dirty="0"/>
            </a:br>
            <a:r>
              <a:rPr lang="en-GB" sz="2000" dirty="0"/>
              <a:t>			</a:t>
            </a:r>
            <a:br>
              <a:rPr lang="en-GB" sz="2000" dirty="0"/>
            </a:br>
            <a:br>
              <a:rPr lang="en-GB" sz="2000" dirty="0"/>
            </a:br>
            <a:br>
              <a:rPr lang="en-GB" sz="2000" dirty="0"/>
            </a:br>
            <a:r>
              <a:rPr lang="en-GB" sz="2000" dirty="0"/>
              <a:t>			</a:t>
            </a:r>
            <a:r>
              <a:rPr lang="en-US" sz="2000" b="1" dirty="0"/>
              <a:t>Variables and Data Types</a:t>
            </a:r>
            <a:br>
              <a:rPr lang="en-US" sz="2000" dirty="0"/>
            </a:br>
            <a:br>
              <a:rPr lang="en-US" sz="2000" dirty="0"/>
            </a:br>
            <a:r>
              <a:rPr lang="en-US" sz="2000" dirty="0"/>
              <a:t>A Variable is a container used to store data values. Unlike some other programming languages, Python does not require explicit declaration of a variable before its use. A variable is first assign a value to it.  </a:t>
            </a:r>
            <a:br>
              <a:rPr lang="en-US" sz="2000" dirty="0"/>
            </a:br>
            <a:br>
              <a:rPr lang="en-US" sz="2000" dirty="0"/>
            </a:br>
            <a:r>
              <a:rPr lang="en-US" sz="2000" dirty="0"/>
              <a:t>		</a:t>
            </a:r>
            <a:r>
              <a:rPr lang="en-US" sz="2000" b="1" dirty="0"/>
              <a:t>Creating and Assigning Variable in Python</a:t>
            </a:r>
            <a:br>
              <a:rPr lang="en-US" sz="2000" dirty="0"/>
            </a:br>
            <a:r>
              <a:rPr lang="en-US" sz="2000" dirty="0"/>
              <a:t>a. Variables are dynamically typed,  meaning the same variable can hold different types of values during program execution.</a:t>
            </a:r>
            <a:br>
              <a:rPr lang="en-US" sz="2000" dirty="0"/>
            </a:br>
            <a:br>
              <a:rPr lang="en-US" sz="2000" dirty="0"/>
            </a:br>
            <a:br>
              <a:rPr lang="en-US" sz="2000" dirty="0"/>
            </a:br>
            <a:br>
              <a:rPr lang="en-US" sz="2000" dirty="0"/>
            </a:br>
            <a:br>
              <a:rPr lang="en-US" sz="2000" dirty="0"/>
            </a:br>
            <a:r>
              <a:rPr lang="en-US" sz="2000" dirty="0"/>
              <a:t>b. Python allows assigning the same value to multiple variables in a single line.</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GB" sz="2000" dirty="0"/>
            </a:br>
            <a:endParaRPr lang="en-GB" sz="2000" dirty="0"/>
          </a:p>
        </p:txBody>
      </p:sp>
      <p:sp>
        <p:nvSpPr>
          <p:cNvPr id="4" name="Rectangle 3"/>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sp>
        <p:nvSpPr>
          <p:cNvPr id="5" name="Rectangle 4"/>
          <p:cNvSpPr/>
          <p:nvPr/>
        </p:nvSpPr>
        <p:spPr>
          <a:xfrm>
            <a:off x="2915816" y="4153010"/>
            <a:ext cx="2808312" cy="792088"/>
          </a:xfrm>
          <a:prstGeom prst="rect">
            <a:avLst/>
          </a:prstGeom>
          <a:solidFill>
            <a:schemeClr val="bg1"/>
          </a:solidFill>
          <a:ln>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X = 10</a:t>
            </a:r>
          </a:p>
          <a:p>
            <a:r>
              <a:rPr lang="en-GB" dirty="0">
                <a:solidFill>
                  <a:schemeClr val="tx1"/>
                </a:solidFill>
              </a:rPr>
              <a:t>X = “Now a String”</a:t>
            </a:r>
          </a:p>
        </p:txBody>
      </p:sp>
      <p:sp>
        <p:nvSpPr>
          <p:cNvPr id="6" name="Rectangle 5"/>
          <p:cNvSpPr/>
          <p:nvPr/>
        </p:nvSpPr>
        <p:spPr>
          <a:xfrm>
            <a:off x="2915816" y="5445224"/>
            <a:ext cx="2808312" cy="792088"/>
          </a:xfrm>
          <a:prstGeom prst="rect">
            <a:avLst/>
          </a:prstGeom>
          <a:solidFill>
            <a:schemeClr val="bg1"/>
          </a:solidFill>
          <a:ln>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a = b = c = 100</a:t>
            </a:r>
          </a:p>
          <a:p>
            <a:r>
              <a:rPr lang="en-GB" dirty="0">
                <a:solidFill>
                  <a:srgbClr val="0070C0"/>
                </a:solidFill>
              </a:rPr>
              <a:t>print</a:t>
            </a:r>
            <a:r>
              <a:rPr lang="en-GB" dirty="0">
                <a:solidFill>
                  <a:schemeClr val="tx1"/>
                </a:solidFill>
              </a:rPr>
              <a:t>(a, b, c)</a:t>
            </a:r>
          </a:p>
        </p:txBody>
      </p:sp>
    </p:spTree>
    <p:extLst>
      <p:ext uri="{BB962C8B-B14F-4D97-AF65-F5344CB8AC3E}">
        <p14:creationId xmlns:p14="http://schemas.microsoft.com/office/powerpoint/2010/main" val="65428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80728"/>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sp>
        <p:nvSpPr>
          <p:cNvPr id="5" name="Title 4"/>
          <p:cNvSpPr>
            <a:spLocks noGrp="1"/>
          </p:cNvSpPr>
          <p:nvPr>
            <p:ph type="ctrTitle"/>
          </p:nvPr>
        </p:nvSpPr>
        <p:spPr>
          <a:xfrm>
            <a:off x="2771800" y="2348880"/>
            <a:ext cx="3600400" cy="720080"/>
          </a:xfrm>
          <a:prstGeom prst="rect">
            <a:avLst/>
          </a:prstGeom>
          <a:solidFill>
            <a:schemeClr val="bg1"/>
          </a:solidFill>
          <a:ln>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2000" dirty="0">
                <a:solidFill>
                  <a:schemeClr val="tx1"/>
                </a:solidFill>
              </a:rPr>
              <a:t>X, Y, Z = 1, 2.5, “Python code”</a:t>
            </a:r>
          </a:p>
          <a:p>
            <a:pPr algn="l"/>
            <a:r>
              <a:rPr lang="en-GB" sz="2000" dirty="0">
                <a:solidFill>
                  <a:srgbClr val="0070C0"/>
                </a:solidFill>
              </a:rPr>
              <a:t>Print</a:t>
            </a:r>
            <a:r>
              <a:rPr lang="en-GB" sz="2000" dirty="0">
                <a:solidFill>
                  <a:schemeClr val="tx1"/>
                </a:solidFill>
              </a:rPr>
              <a:t>(X, Y, Z)</a:t>
            </a:r>
          </a:p>
        </p:txBody>
      </p:sp>
      <p:sp>
        <p:nvSpPr>
          <p:cNvPr id="6" name="Rectangle 5"/>
          <p:cNvSpPr/>
          <p:nvPr/>
        </p:nvSpPr>
        <p:spPr>
          <a:xfrm>
            <a:off x="683568" y="1340768"/>
            <a:ext cx="7632848" cy="1477328"/>
          </a:xfrm>
          <a:prstGeom prst="rect">
            <a:avLst/>
          </a:prstGeom>
        </p:spPr>
        <p:txBody>
          <a:bodyPr wrap="square">
            <a:spAutoFit/>
          </a:bodyPr>
          <a:lstStyle/>
          <a:p>
            <a:br>
              <a:rPr lang="en-US" dirty="0"/>
            </a:br>
            <a:br>
              <a:rPr lang="en-US" dirty="0"/>
            </a:br>
            <a:br>
              <a:rPr lang="en-US" dirty="0"/>
            </a:br>
            <a:br>
              <a:rPr lang="en-US" dirty="0"/>
            </a:br>
            <a:endParaRPr lang="en-GB" dirty="0"/>
          </a:p>
        </p:txBody>
      </p:sp>
      <p:sp>
        <p:nvSpPr>
          <p:cNvPr id="7" name="Rectangle 6"/>
          <p:cNvSpPr/>
          <p:nvPr/>
        </p:nvSpPr>
        <p:spPr>
          <a:xfrm>
            <a:off x="395536" y="990125"/>
            <a:ext cx="8136904" cy="6186309"/>
          </a:xfrm>
          <a:prstGeom prst="rect">
            <a:avLst/>
          </a:prstGeom>
        </p:spPr>
        <p:txBody>
          <a:bodyPr wrap="square">
            <a:spAutoFit/>
          </a:bodyPr>
          <a:lstStyle/>
          <a:p>
            <a:r>
              <a:rPr lang="en-US" dirty="0"/>
              <a:t>c. Python allows assigning the different values to multiple variables  simultaneously, 	making the code concise and easier to read.</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r>
              <a:rPr lang="en-US" b="1" dirty="0"/>
              <a:t>Type Casting a Variabl</a:t>
            </a:r>
            <a:r>
              <a:rPr lang="en-US" dirty="0"/>
              <a:t>e</a:t>
            </a:r>
          </a:p>
          <a:p>
            <a:r>
              <a:rPr lang="en-US" dirty="0"/>
              <a:t>Type casting refers to the process of converting the value of one data type into another. </a:t>
            </a:r>
          </a:p>
          <a:p>
            <a:pPr algn="ctr"/>
            <a:r>
              <a:rPr lang="en-US" dirty="0"/>
              <a:t> </a:t>
            </a:r>
            <a:r>
              <a:rPr lang="en-US" b="1" dirty="0"/>
              <a:t>Basic casting Functions</a:t>
            </a:r>
          </a:p>
          <a:p>
            <a:pPr marL="342900" indent="-342900">
              <a:buAutoNum type="arabicPeriod"/>
            </a:pPr>
            <a:r>
              <a:rPr lang="en-US" b="1" dirty="0" err="1"/>
              <a:t>int</a:t>
            </a:r>
            <a:r>
              <a:rPr lang="en-US" b="1" dirty="0"/>
              <a:t>() – </a:t>
            </a:r>
            <a:r>
              <a:rPr lang="en-US" dirty="0"/>
              <a:t>Converts compatible values to integer.</a:t>
            </a:r>
          </a:p>
          <a:p>
            <a:pPr marL="342900" indent="-342900">
              <a:buAutoNum type="arabicPeriod"/>
            </a:pPr>
            <a:r>
              <a:rPr lang="en-US" b="1" dirty="0"/>
              <a:t>Float() – </a:t>
            </a:r>
            <a:r>
              <a:rPr lang="en-US" dirty="0"/>
              <a:t>Transforms values into floating-point number</a:t>
            </a:r>
            <a:r>
              <a:rPr lang="en-US" b="1" dirty="0"/>
              <a:t>s.</a:t>
            </a:r>
          </a:p>
          <a:p>
            <a:pPr marL="342900" indent="-342900">
              <a:buAutoNum type="arabicPeriod"/>
            </a:pPr>
            <a:r>
              <a:rPr lang="en-US" b="1" dirty="0" err="1"/>
              <a:t>Str</a:t>
            </a:r>
            <a:r>
              <a:rPr lang="en-US" b="1" dirty="0"/>
              <a:t>() – </a:t>
            </a:r>
            <a:r>
              <a:rPr lang="en-US" dirty="0"/>
              <a:t>converts any data type into a string.</a:t>
            </a:r>
          </a:p>
          <a:p>
            <a:pPr marL="342900" indent="-342900">
              <a:buAutoNum type="arabicPeriod"/>
            </a:pPr>
            <a:endParaRPr lang="en-US" b="1" dirty="0"/>
          </a:p>
          <a:p>
            <a:pPr algn="ctr"/>
            <a:r>
              <a:rPr lang="en-US" b="1" dirty="0"/>
              <a:t>Scope of variables</a:t>
            </a:r>
          </a:p>
          <a:p>
            <a:pPr algn="ctr"/>
            <a:r>
              <a:rPr lang="en-US" b="1" dirty="0"/>
              <a:t>Global Variable: </a:t>
            </a:r>
            <a:r>
              <a:rPr lang="en-US" dirty="0"/>
              <a:t>Declared outside any function and can be accessed anywhere in the program</a:t>
            </a:r>
          </a:p>
          <a:p>
            <a:pPr algn="ctr"/>
            <a:r>
              <a:rPr lang="en-US" b="1" dirty="0"/>
              <a:t>Local Variable: </a:t>
            </a:r>
            <a:r>
              <a:rPr lang="en-US" dirty="0"/>
              <a:t>created within a function and are only accessible during that function’s execution.</a:t>
            </a:r>
            <a:endParaRPr lang="en-US" b="1" dirty="0"/>
          </a:p>
          <a:p>
            <a:pPr algn="ctr"/>
            <a:endParaRPr lang="en-GB" b="1" dirty="0"/>
          </a:p>
        </p:txBody>
      </p:sp>
    </p:spTree>
    <p:extLst>
      <p:ext uri="{BB962C8B-B14F-4D97-AF65-F5344CB8AC3E}">
        <p14:creationId xmlns:p14="http://schemas.microsoft.com/office/powerpoint/2010/main" val="2658820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sp>
        <p:nvSpPr>
          <p:cNvPr id="6" name="Title 5"/>
          <p:cNvSpPr>
            <a:spLocks noGrp="1"/>
          </p:cNvSpPr>
          <p:nvPr>
            <p:ph type="ctrTitle"/>
          </p:nvPr>
        </p:nvSpPr>
        <p:spPr>
          <a:xfrm>
            <a:off x="685800" y="1412777"/>
            <a:ext cx="7772400" cy="4896544"/>
          </a:xfrm>
        </p:spPr>
        <p:txBody>
          <a:bodyPr>
            <a:normAutofit fontScale="90000"/>
          </a:bodyPr>
          <a:lstStyle/>
          <a:p>
            <a:pPr algn="l"/>
            <a:br>
              <a:rPr lang="en-GB" sz="2000" b="1" dirty="0"/>
            </a:br>
            <a:r>
              <a:rPr lang="en-GB" sz="2000" b="1" dirty="0"/>
              <a:t>			Basic </a:t>
            </a:r>
            <a:r>
              <a:rPr lang="en-GB" sz="2000" b="1" dirty="0" err="1"/>
              <a:t>Input/Output</a:t>
            </a:r>
            <a:r>
              <a:rPr lang="en-GB" sz="2000" b="1" dirty="0"/>
              <a:t> Function</a:t>
            </a:r>
            <a:br>
              <a:rPr lang="en-GB" sz="2000" b="1" dirty="0"/>
            </a:br>
            <a:br>
              <a:rPr lang="en-GB" sz="2000" b="1" dirty="0"/>
            </a:br>
            <a:r>
              <a:rPr lang="en-GB" sz="2000" dirty="0"/>
              <a:t>Python have  two important functions called the input/output functions. These are: </a:t>
            </a:r>
            <a:br>
              <a:rPr lang="en-GB" sz="2000" dirty="0"/>
            </a:br>
            <a:r>
              <a:rPr lang="en-GB" sz="2000" dirty="0"/>
              <a:t>1.</a:t>
            </a:r>
            <a:r>
              <a:rPr lang="en-GB" sz="2000" b="1" dirty="0"/>
              <a:t> input(): </a:t>
            </a:r>
            <a:r>
              <a:rPr lang="en-GB" sz="2000" dirty="0"/>
              <a:t>it is used to take user input. By default, it return the user input in form of a string. </a:t>
            </a:r>
            <a:br>
              <a:rPr lang="en-GB" sz="2000" dirty="0"/>
            </a:br>
            <a:r>
              <a:rPr lang="en-GB" sz="2000" dirty="0"/>
              <a:t>2. </a:t>
            </a:r>
            <a:r>
              <a:rPr lang="en-GB" sz="2000" b="1" dirty="0"/>
              <a:t>Print(): </a:t>
            </a:r>
            <a:r>
              <a:rPr lang="en-GB" sz="2000" dirty="0"/>
              <a:t> This function is use to print the output of a text, variables and expressions on the console. </a:t>
            </a:r>
            <a:br>
              <a:rPr lang="en-GB" sz="2000" dirty="0"/>
            </a:br>
            <a:br>
              <a:rPr lang="en-GB" sz="2000" dirty="0"/>
            </a:br>
            <a:br>
              <a:rPr lang="en-GB" sz="2000" dirty="0"/>
            </a:br>
            <a:br>
              <a:rPr lang="en-GB" sz="2000" dirty="0"/>
            </a:br>
            <a:br>
              <a:rPr lang="en-GB" sz="2000" dirty="0"/>
            </a:br>
            <a:r>
              <a:rPr lang="en-GB" sz="2000" dirty="0"/>
              <a:t>		Name = </a:t>
            </a:r>
            <a:r>
              <a:rPr lang="en-GB" sz="2000" dirty="0">
                <a:solidFill>
                  <a:srgbClr val="7030A0"/>
                </a:solidFill>
              </a:rPr>
              <a:t>input</a:t>
            </a:r>
            <a:r>
              <a:rPr lang="en-GB" sz="2000" dirty="0"/>
              <a:t>(</a:t>
            </a:r>
            <a:r>
              <a:rPr lang="en-GB" sz="2000" dirty="0">
                <a:solidFill>
                  <a:srgbClr val="C00000"/>
                </a:solidFill>
              </a:rPr>
              <a:t>“Enter your name:  ”</a:t>
            </a:r>
            <a:r>
              <a:rPr lang="en-GB" sz="2000" dirty="0"/>
              <a:t>)</a:t>
            </a:r>
            <a:br>
              <a:rPr lang="en-GB" sz="2000" dirty="0"/>
            </a:br>
            <a:r>
              <a:rPr lang="en-GB" sz="2000" dirty="0"/>
              <a:t>		</a:t>
            </a:r>
            <a:r>
              <a:rPr lang="en-GB" sz="2000" dirty="0">
                <a:solidFill>
                  <a:srgbClr val="7030A0"/>
                </a:solidFill>
              </a:rPr>
              <a:t>print</a:t>
            </a:r>
            <a:r>
              <a:rPr lang="en-GB" sz="2000" dirty="0"/>
              <a:t>(</a:t>
            </a:r>
            <a:r>
              <a:rPr lang="en-GB" sz="2000" dirty="0">
                <a:solidFill>
                  <a:srgbClr val="C00000"/>
                </a:solidFill>
              </a:rPr>
              <a:t>“Hello, “,  Name, “! Welcome!”</a:t>
            </a:r>
            <a:r>
              <a:rPr lang="en-GB" sz="2000" dirty="0"/>
              <a:t>)</a:t>
            </a:r>
            <a:br>
              <a:rPr lang="en-GB" sz="2000" dirty="0"/>
            </a:br>
            <a:br>
              <a:rPr lang="en-GB" sz="2000" dirty="0"/>
            </a:br>
            <a:br>
              <a:rPr lang="en-GB" sz="2000" dirty="0"/>
            </a:br>
            <a:br>
              <a:rPr lang="en-GB" sz="2000" dirty="0"/>
            </a:br>
            <a:endParaRPr lang="en-GB" sz="2000" b="1" dirty="0"/>
          </a:p>
        </p:txBody>
      </p:sp>
      <p:sp>
        <p:nvSpPr>
          <p:cNvPr id="9" name="Rectangle 8"/>
          <p:cNvSpPr/>
          <p:nvPr/>
        </p:nvSpPr>
        <p:spPr>
          <a:xfrm>
            <a:off x="2267744" y="4509120"/>
            <a:ext cx="4392488"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3797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60648"/>
            <a:ext cx="8208912" cy="6336703"/>
          </a:xfrm>
        </p:spPr>
        <p:txBody>
          <a:bodyPr/>
          <a:lstStyle/>
          <a:p>
            <a:br>
              <a:rPr lang="en-GB" dirty="0"/>
            </a:br>
            <a:endParaRPr lang="en-GB" dirty="0"/>
          </a:p>
        </p:txBody>
      </p:sp>
      <p:grpSp>
        <p:nvGrpSpPr>
          <p:cNvPr id="71" name="Group 70"/>
          <p:cNvGrpSpPr/>
          <p:nvPr/>
        </p:nvGrpSpPr>
        <p:grpSpPr>
          <a:xfrm>
            <a:off x="539552" y="2124592"/>
            <a:ext cx="7632848" cy="4112719"/>
            <a:chOff x="539552" y="1196752"/>
            <a:chExt cx="7632848" cy="4392488"/>
          </a:xfrm>
        </p:grpSpPr>
        <p:sp>
          <p:nvSpPr>
            <p:cNvPr id="7" name="Rectangle 6"/>
            <p:cNvSpPr/>
            <p:nvPr/>
          </p:nvSpPr>
          <p:spPr>
            <a:xfrm>
              <a:off x="2699792" y="1844824"/>
              <a:ext cx="1224136" cy="360040"/>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Numeric</a:t>
              </a:r>
            </a:p>
          </p:txBody>
        </p:sp>
        <p:sp>
          <p:nvSpPr>
            <p:cNvPr id="8" name="Rectangle 7"/>
            <p:cNvSpPr/>
            <p:nvPr/>
          </p:nvSpPr>
          <p:spPr>
            <a:xfrm>
              <a:off x="2699792" y="2564904"/>
              <a:ext cx="1224136" cy="360040"/>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Dictionary</a:t>
              </a:r>
            </a:p>
          </p:txBody>
        </p:sp>
        <p:sp>
          <p:nvSpPr>
            <p:cNvPr id="9" name="Rectangle 8"/>
            <p:cNvSpPr/>
            <p:nvPr/>
          </p:nvSpPr>
          <p:spPr>
            <a:xfrm>
              <a:off x="2699792" y="3356992"/>
              <a:ext cx="1224136" cy="360040"/>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Boolean</a:t>
              </a:r>
            </a:p>
          </p:txBody>
        </p:sp>
        <p:sp>
          <p:nvSpPr>
            <p:cNvPr id="10" name="Rectangle 9"/>
            <p:cNvSpPr/>
            <p:nvPr/>
          </p:nvSpPr>
          <p:spPr>
            <a:xfrm>
              <a:off x="2699792" y="4005064"/>
              <a:ext cx="1224136" cy="360040"/>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Set</a:t>
              </a:r>
            </a:p>
          </p:txBody>
        </p:sp>
        <p:sp>
          <p:nvSpPr>
            <p:cNvPr id="11" name="Rectangle 10"/>
            <p:cNvSpPr/>
            <p:nvPr/>
          </p:nvSpPr>
          <p:spPr>
            <a:xfrm>
              <a:off x="2699792" y="4581128"/>
              <a:ext cx="1224136" cy="648072"/>
            </a:xfrm>
            <a:prstGeom prst="rect">
              <a:avLst/>
            </a:prstGeom>
            <a:solidFill>
              <a:srgbClr val="FFFF00">
                <a:alpha val="6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Sequence</a:t>
              </a:r>
            </a:p>
            <a:p>
              <a:pPr algn="ctr"/>
              <a:r>
                <a:rPr lang="en-GB" b="1" dirty="0">
                  <a:solidFill>
                    <a:schemeClr val="tx1"/>
                  </a:solidFill>
                </a:rPr>
                <a:t>Type</a:t>
              </a:r>
            </a:p>
          </p:txBody>
        </p:sp>
        <p:cxnSp>
          <p:nvCxnSpPr>
            <p:cNvPr id="13" name="Elbow Connector 12"/>
            <p:cNvCxnSpPr/>
            <p:nvPr/>
          </p:nvCxnSpPr>
          <p:spPr>
            <a:xfrm rot="10800000" flipV="1">
              <a:off x="1475657" y="2024844"/>
              <a:ext cx="1224140" cy="11161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1"/>
            </p:cNvCxnSpPr>
            <p:nvPr/>
          </p:nvCxnSpPr>
          <p:spPr>
            <a:xfrm rot="10800000" flipV="1">
              <a:off x="1835696" y="2744924"/>
              <a:ext cx="864096" cy="64807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9" idx="1"/>
            </p:cNvCxnSpPr>
            <p:nvPr/>
          </p:nvCxnSpPr>
          <p:spPr>
            <a:xfrm>
              <a:off x="1835695" y="3537012"/>
              <a:ext cx="864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0" idx="1"/>
            </p:cNvCxnSpPr>
            <p:nvPr/>
          </p:nvCxnSpPr>
          <p:spPr>
            <a:xfrm rot="10800000">
              <a:off x="1835696" y="3717032"/>
              <a:ext cx="864097" cy="46805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1" idx="1"/>
            </p:cNvCxnSpPr>
            <p:nvPr/>
          </p:nvCxnSpPr>
          <p:spPr>
            <a:xfrm rot="10800000">
              <a:off x="1475656" y="3951058"/>
              <a:ext cx="1224136" cy="954106"/>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788024" y="1196752"/>
              <a:ext cx="1152128" cy="360040"/>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Integer</a:t>
              </a:r>
            </a:p>
          </p:txBody>
        </p:sp>
        <p:sp>
          <p:nvSpPr>
            <p:cNvPr id="33" name="Rectangle 32"/>
            <p:cNvSpPr/>
            <p:nvPr/>
          </p:nvSpPr>
          <p:spPr>
            <a:xfrm>
              <a:off x="4788024" y="1700808"/>
              <a:ext cx="1152128" cy="504056"/>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Complex</a:t>
              </a:r>
            </a:p>
            <a:p>
              <a:pPr algn="ctr"/>
              <a:r>
                <a:rPr lang="en-GB" b="1" dirty="0">
                  <a:solidFill>
                    <a:schemeClr val="tx1"/>
                  </a:solidFill>
                </a:rPr>
                <a:t>Number</a:t>
              </a:r>
            </a:p>
          </p:txBody>
        </p:sp>
        <p:sp>
          <p:nvSpPr>
            <p:cNvPr id="34" name="Rectangle 33"/>
            <p:cNvSpPr/>
            <p:nvPr/>
          </p:nvSpPr>
          <p:spPr>
            <a:xfrm>
              <a:off x="4788024" y="2348880"/>
              <a:ext cx="1152128" cy="360040"/>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Float</a:t>
              </a:r>
            </a:p>
          </p:txBody>
        </p:sp>
        <p:sp>
          <p:nvSpPr>
            <p:cNvPr id="35" name="Rectangle 34"/>
            <p:cNvSpPr/>
            <p:nvPr/>
          </p:nvSpPr>
          <p:spPr>
            <a:xfrm>
              <a:off x="4788024" y="4221088"/>
              <a:ext cx="1152128" cy="360040"/>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Strings</a:t>
              </a:r>
            </a:p>
          </p:txBody>
        </p:sp>
        <p:sp>
          <p:nvSpPr>
            <p:cNvPr id="36" name="Rectangle 35"/>
            <p:cNvSpPr/>
            <p:nvPr/>
          </p:nvSpPr>
          <p:spPr>
            <a:xfrm>
              <a:off x="4788024" y="4725144"/>
              <a:ext cx="1152128" cy="360040"/>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List</a:t>
              </a:r>
            </a:p>
          </p:txBody>
        </p:sp>
        <p:sp>
          <p:nvSpPr>
            <p:cNvPr id="37" name="Rectangle 36"/>
            <p:cNvSpPr/>
            <p:nvPr/>
          </p:nvSpPr>
          <p:spPr>
            <a:xfrm>
              <a:off x="4788024" y="5229200"/>
              <a:ext cx="1152128" cy="360040"/>
            </a:xfrm>
            <a:prstGeom prst="rect">
              <a:avLst/>
            </a:prstGeom>
            <a:solidFill>
              <a:srgbClr val="16EE3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Tuple</a:t>
              </a:r>
            </a:p>
          </p:txBody>
        </p:sp>
        <p:cxnSp>
          <p:nvCxnSpPr>
            <p:cNvPr id="44" name="Curved Connector 43"/>
            <p:cNvCxnSpPr>
              <a:stCxn id="7" idx="3"/>
              <a:endCxn id="32" idx="1"/>
            </p:cNvCxnSpPr>
            <p:nvPr/>
          </p:nvCxnSpPr>
          <p:spPr>
            <a:xfrm flipV="1">
              <a:off x="3923928" y="1376772"/>
              <a:ext cx="864096" cy="648072"/>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 idx="3"/>
              <a:endCxn id="33" idx="1"/>
            </p:cNvCxnSpPr>
            <p:nvPr/>
          </p:nvCxnSpPr>
          <p:spPr>
            <a:xfrm flipV="1">
              <a:off x="3923928" y="1952836"/>
              <a:ext cx="864096"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7" idx="3"/>
              <a:endCxn id="34" idx="1"/>
            </p:cNvCxnSpPr>
            <p:nvPr/>
          </p:nvCxnSpPr>
          <p:spPr>
            <a:xfrm>
              <a:off x="3923928" y="2024844"/>
              <a:ext cx="864096" cy="5040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Curved Connector 55"/>
            <p:cNvCxnSpPr>
              <a:stCxn id="11" idx="3"/>
            </p:cNvCxnSpPr>
            <p:nvPr/>
          </p:nvCxnSpPr>
          <p:spPr>
            <a:xfrm flipV="1">
              <a:off x="3923928" y="4428111"/>
              <a:ext cx="864096" cy="477053"/>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Curved Connector 57"/>
            <p:cNvCxnSpPr>
              <a:endCxn id="37" idx="1"/>
            </p:cNvCxnSpPr>
            <p:nvPr/>
          </p:nvCxnSpPr>
          <p:spPr>
            <a:xfrm>
              <a:off x="3923928" y="4905164"/>
              <a:ext cx="864096" cy="504056"/>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6" idx="1"/>
            </p:cNvCxnSpPr>
            <p:nvPr/>
          </p:nvCxnSpPr>
          <p:spPr>
            <a:xfrm>
              <a:off x="3923928" y="4905164"/>
              <a:ext cx="86409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5940152" y="1196752"/>
              <a:ext cx="1296144"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 = 5</a:t>
              </a:r>
            </a:p>
          </p:txBody>
        </p:sp>
        <p:sp>
          <p:nvSpPr>
            <p:cNvPr id="62" name="Rectangle 61"/>
            <p:cNvSpPr/>
            <p:nvPr/>
          </p:nvSpPr>
          <p:spPr>
            <a:xfrm>
              <a:off x="5940152" y="1700808"/>
              <a:ext cx="1296144" cy="504056"/>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c = 2 + 4j</a:t>
              </a:r>
            </a:p>
          </p:txBody>
        </p:sp>
        <p:sp>
          <p:nvSpPr>
            <p:cNvPr id="63" name="Rectangle 62"/>
            <p:cNvSpPr/>
            <p:nvPr/>
          </p:nvSpPr>
          <p:spPr>
            <a:xfrm>
              <a:off x="5940152" y="2348880"/>
              <a:ext cx="1296144"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a = 5.0</a:t>
              </a:r>
            </a:p>
          </p:txBody>
        </p:sp>
        <p:sp>
          <p:nvSpPr>
            <p:cNvPr id="64" name="Rectangle 63"/>
            <p:cNvSpPr/>
            <p:nvPr/>
          </p:nvSpPr>
          <p:spPr>
            <a:xfrm>
              <a:off x="3923928" y="2708920"/>
              <a:ext cx="2952328"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D = {1: ‘Cody, 2:Fol’}</a:t>
              </a:r>
            </a:p>
          </p:txBody>
        </p:sp>
        <p:sp>
          <p:nvSpPr>
            <p:cNvPr id="65" name="Rectangle 64"/>
            <p:cNvSpPr/>
            <p:nvPr/>
          </p:nvSpPr>
          <p:spPr>
            <a:xfrm>
              <a:off x="3923928" y="3356992"/>
              <a:ext cx="648072"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1</a:t>
              </a:r>
            </a:p>
          </p:txBody>
        </p:sp>
        <p:sp>
          <p:nvSpPr>
            <p:cNvPr id="66" name="Rectangle 65"/>
            <p:cNvSpPr/>
            <p:nvPr/>
          </p:nvSpPr>
          <p:spPr>
            <a:xfrm>
              <a:off x="3923928" y="3895936"/>
              <a:ext cx="2952328" cy="325152"/>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Set{1, 2, 3, }</a:t>
              </a:r>
            </a:p>
          </p:txBody>
        </p:sp>
        <p:sp>
          <p:nvSpPr>
            <p:cNvPr id="67" name="Rectangle 66"/>
            <p:cNvSpPr/>
            <p:nvPr/>
          </p:nvSpPr>
          <p:spPr>
            <a:xfrm>
              <a:off x="4644008" y="3356992"/>
              <a:ext cx="648072"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2</a:t>
              </a:r>
            </a:p>
          </p:txBody>
        </p:sp>
        <p:sp>
          <p:nvSpPr>
            <p:cNvPr id="68" name="Rectangle 67"/>
            <p:cNvSpPr/>
            <p:nvPr/>
          </p:nvSpPr>
          <p:spPr>
            <a:xfrm>
              <a:off x="5940152" y="4221088"/>
              <a:ext cx="2232248"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S = “Hello World”</a:t>
              </a:r>
            </a:p>
          </p:txBody>
        </p:sp>
        <p:sp>
          <p:nvSpPr>
            <p:cNvPr id="69" name="Rectangle 68"/>
            <p:cNvSpPr/>
            <p:nvPr/>
          </p:nvSpPr>
          <p:spPr>
            <a:xfrm>
              <a:off x="5940152" y="4725144"/>
              <a:ext cx="2232248"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 = [“Cody” , “Sub”]</a:t>
              </a:r>
            </a:p>
          </p:txBody>
        </p:sp>
        <p:sp>
          <p:nvSpPr>
            <p:cNvPr id="70" name="Rectangle 69"/>
            <p:cNvSpPr/>
            <p:nvPr/>
          </p:nvSpPr>
          <p:spPr>
            <a:xfrm>
              <a:off x="5940152" y="5229200"/>
              <a:ext cx="2232248" cy="360040"/>
            </a:xfrm>
            <a:prstGeom prst="rect">
              <a:avLst/>
            </a:prstGeom>
            <a:no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L = (“Cody”, “Sub”)</a:t>
              </a:r>
            </a:p>
          </p:txBody>
        </p:sp>
        <p:sp>
          <p:nvSpPr>
            <p:cNvPr id="4" name="Oval 3"/>
            <p:cNvSpPr/>
            <p:nvPr/>
          </p:nvSpPr>
          <p:spPr>
            <a:xfrm>
              <a:off x="539552" y="2815815"/>
              <a:ext cx="1368152" cy="1298377"/>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GB" dirty="0"/>
                <a:t>Python - Data Types</a:t>
              </a:r>
            </a:p>
          </p:txBody>
        </p:sp>
      </p:grpSp>
      <p:sp>
        <p:nvSpPr>
          <p:cNvPr id="38" name="Rectangle 37"/>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sp>
        <p:nvSpPr>
          <p:cNvPr id="3" name="Rectangle 2"/>
          <p:cNvSpPr/>
          <p:nvPr/>
        </p:nvSpPr>
        <p:spPr>
          <a:xfrm>
            <a:off x="2699797" y="1412776"/>
            <a:ext cx="4032443"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Python Data Types</a:t>
            </a:r>
          </a:p>
        </p:txBody>
      </p:sp>
    </p:spTree>
    <p:extLst>
      <p:ext uri="{BB962C8B-B14F-4D97-AF65-F5344CB8AC3E}">
        <p14:creationId xmlns:p14="http://schemas.microsoft.com/office/powerpoint/2010/main" val="322998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48680"/>
            <a:ext cx="7772400" cy="5904656"/>
          </a:xfrm>
        </p:spPr>
        <p:txBody>
          <a:bodyPr>
            <a:normAutofit fontScale="90000"/>
          </a:bodyPr>
          <a:lstStyle/>
          <a:p>
            <a:br>
              <a:rPr lang="en-GB" sz="2000" b="1" dirty="0"/>
            </a:br>
            <a:br>
              <a:rPr lang="en-GB" sz="2000" b="1" dirty="0"/>
            </a:br>
            <a:r>
              <a:rPr lang="en-GB" sz="2000" b="1" dirty="0"/>
              <a:t>Control Flow</a:t>
            </a:r>
            <a:br>
              <a:rPr lang="en-GB" sz="2000" dirty="0"/>
            </a:br>
            <a:r>
              <a:rPr lang="en-GB" sz="2000" dirty="0"/>
              <a:t>Control flow statements in Python dictate the order in which code is executed. They allow for decision-making, repetition, and alteration of the program's flow. </a:t>
            </a:r>
            <a:br>
              <a:rPr lang="en-GB" sz="2000" dirty="0"/>
            </a:br>
            <a:r>
              <a:rPr lang="en-GB" sz="2000" b="1" dirty="0"/>
              <a:t>Conditional Statements:</a:t>
            </a:r>
            <a:br>
              <a:rPr lang="en-GB" sz="2000" b="1" dirty="0"/>
            </a:br>
            <a:r>
              <a:rPr lang="en-GB" sz="2000" b="1" dirty="0">
                <a:solidFill>
                  <a:srgbClr val="FF0000"/>
                </a:solidFill>
              </a:rPr>
              <a:t>if</a:t>
            </a:r>
            <a:r>
              <a:rPr lang="en-GB" sz="2000" b="1" dirty="0"/>
              <a:t>:</a:t>
            </a:r>
            <a:r>
              <a:rPr lang="en-GB" sz="2000" dirty="0"/>
              <a:t> Executes a block of code if a condition is true.</a:t>
            </a:r>
            <a:br>
              <a:rPr lang="en-GB" sz="2000" dirty="0"/>
            </a:br>
            <a:r>
              <a:rPr lang="en-GB" sz="2000" b="1" dirty="0" err="1">
                <a:solidFill>
                  <a:srgbClr val="FF0000"/>
                </a:solidFill>
              </a:rPr>
              <a:t>elif</a:t>
            </a:r>
            <a:r>
              <a:rPr lang="en-GB" sz="2000" b="1" dirty="0"/>
              <a:t>:</a:t>
            </a:r>
            <a:r>
              <a:rPr lang="en-GB" sz="2000" dirty="0"/>
              <a:t> (</a:t>
            </a:r>
            <a:r>
              <a:rPr lang="en-GB" sz="2000" b="1" dirty="0">
                <a:solidFill>
                  <a:srgbClr val="FFC000"/>
                </a:solidFill>
              </a:rPr>
              <a:t>else if</a:t>
            </a:r>
            <a:r>
              <a:rPr lang="en-GB" sz="2000" dirty="0"/>
              <a:t>) Checks an additional condition if the preceding if condition is false.</a:t>
            </a:r>
            <a:br>
              <a:rPr lang="en-GB" sz="2000" dirty="0"/>
            </a:br>
            <a:r>
              <a:rPr lang="en-GB" sz="2000" b="1" dirty="0">
                <a:solidFill>
                  <a:srgbClr val="FF0000"/>
                </a:solidFill>
              </a:rPr>
              <a:t>else</a:t>
            </a:r>
            <a:r>
              <a:rPr lang="en-GB" sz="2000" b="1" dirty="0"/>
              <a:t>:</a:t>
            </a:r>
            <a:r>
              <a:rPr lang="en-GB" sz="2000" dirty="0"/>
              <a:t> Executes a block of code if all preceding if and </a:t>
            </a:r>
            <a:r>
              <a:rPr lang="en-GB" sz="2000" dirty="0" err="1"/>
              <a:t>elif</a:t>
            </a:r>
            <a:r>
              <a:rPr lang="en-GB" sz="2000" dirty="0"/>
              <a:t> conditions are false</a:t>
            </a:r>
            <a:br>
              <a:rPr lang="en-GB" sz="2000" dirty="0"/>
            </a:br>
            <a:br>
              <a:rPr lang="en-GB" sz="2000" b="1" dirty="0"/>
            </a:br>
            <a:r>
              <a:rPr lang="en-GB" sz="2000" b="1" dirty="0"/>
              <a:t>Example 1</a:t>
            </a:r>
            <a:br>
              <a:rPr lang="en-GB" sz="2000" dirty="0"/>
            </a:br>
            <a:r>
              <a:rPr lang="en-GB" sz="2000" dirty="0"/>
              <a:t>a = </a:t>
            </a:r>
            <a:r>
              <a:rPr lang="en-GB" sz="2000" dirty="0">
                <a:solidFill>
                  <a:schemeClr val="accent6"/>
                </a:solidFill>
              </a:rPr>
              <a:t>33</a:t>
            </a:r>
            <a:br>
              <a:rPr lang="en-GB" sz="2000" dirty="0"/>
            </a:br>
            <a:r>
              <a:rPr lang="en-GB" sz="2000" dirty="0"/>
              <a:t>b = </a:t>
            </a:r>
            <a:r>
              <a:rPr lang="en-GB" sz="2000" dirty="0">
                <a:solidFill>
                  <a:schemeClr val="accent6"/>
                </a:solidFill>
              </a:rPr>
              <a:t>200</a:t>
            </a:r>
            <a:br>
              <a:rPr lang="en-GB" sz="2000" dirty="0"/>
            </a:br>
            <a:r>
              <a:rPr lang="en-GB" sz="2000" dirty="0">
                <a:solidFill>
                  <a:srgbClr val="FF0000"/>
                </a:solidFill>
              </a:rPr>
              <a:t>if</a:t>
            </a:r>
            <a:r>
              <a:rPr lang="en-GB" sz="2000" dirty="0"/>
              <a:t> b &gt; a:</a:t>
            </a:r>
            <a:br>
              <a:rPr lang="en-GB" sz="2000" dirty="0"/>
            </a:br>
            <a:r>
              <a:rPr lang="en-GB" sz="2000" dirty="0"/>
              <a:t>  			print(</a:t>
            </a:r>
            <a:r>
              <a:rPr lang="en-GB" sz="2000" dirty="0">
                <a:solidFill>
                  <a:srgbClr val="00B050"/>
                </a:solidFill>
              </a:rPr>
              <a:t>"b is greater than a"</a:t>
            </a:r>
            <a:r>
              <a:rPr lang="en-GB" sz="2000" dirty="0"/>
              <a:t>)</a:t>
            </a:r>
            <a:br>
              <a:rPr lang="en-GB" sz="2000" dirty="0"/>
            </a:br>
            <a:br>
              <a:rPr lang="en-GB" sz="2000" dirty="0"/>
            </a:br>
            <a:r>
              <a:rPr lang="en-GB" sz="2000" b="1" dirty="0"/>
              <a:t>OR</a:t>
            </a:r>
            <a:br>
              <a:rPr lang="en-GB" sz="2000" b="1" dirty="0"/>
            </a:br>
            <a:r>
              <a:rPr lang="en-GB" sz="2000" b="1" dirty="0"/>
              <a:t>			</a:t>
            </a:r>
            <a:r>
              <a:rPr lang="en-GB" sz="2000" dirty="0">
                <a:solidFill>
                  <a:srgbClr val="FF0000"/>
                </a:solidFill>
              </a:rPr>
              <a:t>if</a:t>
            </a:r>
            <a:r>
              <a:rPr lang="en-GB" sz="2000" dirty="0"/>
              <a:t> a &gt; b: </a:t>
            </a:r>
            <a:r>
              <a:rPr lang="en-GB" sz="2000" dirty="0">
                <a:solidFill>
                  <a:srgbClr val="FF0000"/>
                </a:solidFill>
              </a:rPr>
              <a:t>print</a:t>
            </a:r>
            <a:r>
              <a:rPr lang="en-GB" sz="2000" dirty="0"/>
              <a:t>(</a:t>
            </a:r>
            <a:r>
              <a:rPr lang="en-GB" sz="2000" dirty="0">
                <a:solidFill>
                  <a:srgbClr val="00B050"/>
                </a:solidFill>
              </a:rPr>
              <a:t>"a is greater than b"</a:t>
            </a:r>
            <a:r>
              <a:rPr lang="en-GB" sz="2000" dirty="0"/>
              <a:t>)</a:t>
            </a:r>
          </a:p>
        </p:txBody>
      </p:sp>
      <p:sp>
        <p:nvSpPr>
          <p:cNvPr id="3" name="Rectangle 2"/>
          <p:cNvSpPr/>
          <p:nvPr/>
        </p:nvSpPr>
        <p:spPr>
          <a:xfrm>
            <a:off x="0" y="0"/>
            <a:ext cx="9144000" cy="1196752"/>
          </a:xfrm>
          <a:prstGeom prst="rect">
            <a:avLst/>
          </a:prstGeom>
          <a:solidFill>
            <a:srgbClr val="8B9D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rPr>
              <a:t>Operators, Expressions &amp; Control Flow</a:t>
            </a:r>
            <a:endParaRPr lang="en-GB" sz="3600" dirty="0">
              <a:solidFill>
                <a:schemeClr val="bg1"/>
              </a:solidFill>
            </a:endParaRPr>
          </a:p>
        </p:txBody>
      </p:sp>
    </p:spTree>
    <p:extLst>
      <p:ext uri="{BB962C8B-B14F-4D97-AF65-F5344CB8AC3E}">
        <p14:creationId xmlns:p14="http://schemas.microsoft.com/office/powerpoint/2010/main" val="95677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76672"/>
            <a:ext cx="7772400" cy="5760640"/>
          </a:xfrm>
        </p:spPr>
        <p:txBody>
          <a:bodyPr>
            <a:normAutofit/>
          </a:bodyPr>
          <a:lstStyle/>
          <a:p>
            <a:pPr algn="l"/>
            <a:br>
              <a:rPr lang="en-GB" sz="2000" b="1" dirty="0"/>
            </a:br>
            <a:r>
              <a:rPr lang="en-GB" sz="2000" b="1" dirty="0"/>
              <a:t>			Example 2</a:t>
            </a:r>
            <a:br>
              <a:rPr lang="en-GB" sz="2000" b="1" dirty="0"/>
            </a:br>
            <a:r>
              <a:rPr lang="en-GB" sz="2000" b="1" dirty="0"/>
              <a:t>		</a:t>
            </a:r>
            <a:r>
              <a:rPr lang="en-GB" sz="2000" dirty="0"/>
              <a:t>a = </a:t>
            </a:r>
            <a:r>
              <a:rPr lang="en-GB" sz="2000" dirty="0">
                <a:solidFill>
                  <a:srgbClr val="FFC000"/>
                </a:solidFill>
              </a:rPr>
              <a:t>33</a:t>
            </a:r>
            <a:br>
              <a:rPr lang="en-GB" sz="2000" dirty="0"/>
            </a:br>
            <a:r>
              <a:rPr lang="en-GB" sz="2000" dirty="0"/>
              <a:t>		b = </a:t>
            </a:r>
            <a:r>
              <a:rPr lang="en-GB" sz="2000" dirty="0">
                <a:solidFill>
                  <a:srgbClr val="FFC000"/>
                </a:solidFill>
              </a:rPr>
              <a:t>33</a:t>
            </a:r>
            <a:br>
              <a:rPr lang="en-GB" sz="2000" dirty="0"/>
            </a:br>
            <a:r>
              <a:rPr lang="en-GB" sz="2000" dirty="0"/>
              <a:t>		</a:t>
            </a:r>
            <a:r>
              <a:rPr lang="en-GB" sz="2000" dirty="0">
                <a:solidFill>
                  <a:srgbClr val="00B0F0"/>
                </a:solidFill>
              </a:rPr>
              <a:t>if</a:t>
            </a:r>
            <a:r>
              <a:rPr lang="en-GB" sz="2000" dirty="0"/>
              <a:t> b &gt; a:</a:t>
            </a:r>
            <a:br>
              <a:rPr lang="en-GB" sz="2000" dirty="0"/>
            </a:br>
            <a:r>
              <a:rPr lang="en-GB" sz="2000" dirty="0"/>
              <a:t> 		       </a:t>
            </a:r>
            <a:r>
              <a:rPr lang="en-GB" sz="2000" dirty="0">
                <a:solidFill>
                  <a:srgbClr val="00B0F0"/>
                </a:solidFill>
              </a:rPr>
              <a:t>print</a:t>
            </a:r>
            <a:r>
              <a:rPr lang="en-GB" sz="2000" dirty="0"/>
              <a:t>(</a:t>
            </a:r>
            <a:r>
              <a:rPr lang="en-GB" sz="2000" dirty="0">
                <a:solidFill>
                  <a:srgbClr val="00B050"/>
                </a:solidFill>
              </a:rPr>
              <a:t>"b is greater than a"</a:t>
            </a:r>
            <a:r>
              <a:rPr lang="en-GB" sz="2000" dirty="0"/>
              <a:t>)</a:t>
            </a:r>
            <a:br>
              <a:rPr lang="en-GB" sz="2000" dirty="0"/>
            </a:br>
            <a:r>
              <a:rPr lang="en-GB" sz="2000" dirty="0"/>
              <a:t>      		</a:t>
            </a:r>
            <a:r>
              <a:rPr lang="en-GB" sz="2000" dirty="0" err="1">
                <a:solidFill>
                  <a:srgbClr val="00B0F0"/>
                </a:solidFill>
              </a:rPr>
              <a:t>elif</a:t>
            </a:r>
            <a:r>
              <a:rPr lang="en-GB" sz="2000" dirty="0"/>
              <a:t> a == b:</a:t>
            </a:r>
            <a:br>
              <a:rPr lang="en-GB" sz="2000" dirty="0"/>
            </a:br>
            <a:r>
              <a:rPr lang="en-GB" sz="2000" dirty="0"/>
              <a:t>  		       </a:t>
            </a:r>
            <a:r>
              <a:rPr lang="en-GB" sz="2000" dirty="0">
                <a:solidFill>
                  <a:srgbClr val="00B0F0"/>
                </a:solidFill>
              </a:rPr>
              <a:t>print</a:t>
            </a:r>
            <a:r>
              <a:rPr lang="en-GB" sz="2000" dirty="0"/>
              <a:t>(</a:t>
            </a:r>
            <a:r>
              <a:rPr lang="en-GB" sz="2000" dirty="0">
                <a:solidFill>
                  <a:srgbClr val="00B050"/>
                </a:solidFill>
              </a:rPr>
              <a:t>"a and b are equal"</a:t>
            </a:r>
            <a:r>
              <a:rPr lang="en-GB" sz="2000" dirty="0"/>
              <a:t>)</a:t>
            </a:r>
            <a:br>
              <a:rPr lang="en-GB" sz="2000" dirty="0"/>
            </a:br>
            <a:br>
              <a:rPr lang="en-GB" sz="2000" dirty="0"/>
            </a:br>
            <a:r>
              <a:rPr lang="en-GB" sz="2000" dirty="0"/>
              <a:t>			</a:t>
            </a:r>
            <a:r>
              <a:rPr lang="en-GB" sz="2000" b="1" dirty="0"/>
              <a:t>Example 3</a:t>
            </a:r>
            <a:br>
              <a:rPr lang="en-GB" sz="2000" b="1" dirty="0"/>
            </a:br>
            <a:r>
              <a:rPr lang="en-GB" sz="2000" b="1" dirty="0"/>
              <a:t>		</a:t>
            </a:r>
            <a:r>
              <a:rPr lang="en-GB" sz="2000" dirty="0"/>
              <a:t>a = 200</a:t>
            </a:r>
            <a:br>
              <a:rPr lang="en-GB" sz="2000" dirty="0"/>
            </a:br>
            <a:r>
              <a:rPr lang="en-GB" sz="2000" dirty="0"/>
              <a:t>		b = 33</a:t>
            </a:r>
            <a:br>
              <a:rPr lang="en-GB" sz="2000" dirty="0"/>
            </a:br>
            <a:r>
              <a:rPr lang="en-GB" sz="2000" dirty="0"/>
              <a:t>		</a:t>
            </a:r>
            <a:r>
              <a:rPr lang="en-GB" sz="2000" dirty="0">
                <a:solidFill>
                  <a:srgbClr val="00B0F0"/>
                </a:solidFill>
              </a:rPr>
              <a:t>if </a:t>
            </a:r>
            <a:r>
              <a:rPr lang="en-GB" sz="2000" dirty="0"/>
              <a:t>b &gt; a:</a:t>
            </a:r>
            <a:br>
              <a:rPr lang="en-GB" sz="2000" dirty="0"/>
            </a:br>
            <a:r>
              <a:rPr lang="en-GB" sz="2000" dirty="0"/>
              <a:t>  		        </a:t>
            </a:r>
            <a:r>
              <a:rPr lang="en-GB" sz="2000" dirty="0">
                <a:solidFill>
                  <a:srgbClr val="00B0F0"/>
                </a:solidFill>
              </a:rPr>
              <a:t>print</a:t>
            </a:r>
            <a:r>
              <a:rPr lang="en-GB" sz="2000" dirty="0"/>
              <a:t>(</a:t>
            </a:r>
            <a:r>
              <a:rPr lang="en-GB" sz="2000" dirty="0">
                <a:solidFill>
                  <a:srgbClr val="00B050"/>
                </a:solidFill>
              </a:rPr>
              <a:t>"b is greater than a"</a:t>
            </a:r>
            <a:r>
              <a:rPr lang="en-GB" sz="2000" dirty="0"/>
              <a:t>)</a:t>
            </a:r>
            <a:br>
              <a:rPr lang="en-GB" sz="2000" dirty="0"/>
            </a:br>
            <a:r>
              <a:rPr lang="en-GB" sz="2000" dirty="0"/>
              <a:t>     		</a:t>
            </a:r>
            <a:r>
              <a:rPr lang="en-GB" sz="2000" dirty="0" err="1">
                <a:solidFill>
                  <a:srgbClr val="00B0F0"/>
                </a:solidFill>
              </a:rPr>
              <a:t>elif</a:t>
            </a:r>
            <a:r>
              <a:rPr lang="en-GB" sz="2000" dirty="0"/>
              <a:t> a == b:</a:t>
            </a:r>
            <a:br>
              <a:rPr lang="en-GB" sz="2000" dirty="0"/>
            </a:br>
            <a:r>
              <a:rPr lang="en-GB" sz="2000" dirty="0"/>
              <a:t>  		        </a:t>
            </a:r>
            <a:r>
              <a:rPr lang="en-GB" sz="2000" dirty="0">
                <a:solidFill>
                  <a:srgbClr val="00B0F0"/>
                </a:solidFill>
              </a:rPr>
              <a:t>print</a:t>
            </a:r>
            <a:r>
              <a:rPr lang="en-GB" sz="2000" dirty="0"/>
              <a:t>("a and b are equal")</a:t>
            </a:r>
            <a:br>
              <a:rPr lang="en-GB" sz="2000" dirty="0">
                <a:solidFill>
                  <a:srgbClr val="00B0F0"/>
                </a:solidFill>
              </a:rPr>
            </a:br>
            <a:r>
              <a:rPr lang="en-GB" sz="2000" dirty="0">
                <a:solidFill>
                  <a:srgbClr val="00B0F0"/>
                </a:solidFill>
              </a:rPr>
              <a:t>		else:</a:t>
            </a:r>
            <a:br>
              <a:rPr lang="en-GB" sz="2000" dirty="0"/>
            </a:br>
            <a:r>
              <a:rPr lang="en-GB" sz="2000" dirty="0"/>
              <a:t> 		       </a:t>
            </a:r>
            <a:r>
              <a:rPr lang="en-GB" sz="2000" dirty="0">
                <a:solidFill>
                  <a:srgbClr val="00B0F0"/>
                </a:solidFill>
              </a:rPr>
              <a:t>print</a:t>
            </a:r>
            <a:r>
              <a:rPr lang="en-GB" sz="2000" dirty="0"/>
              <a:t>("a is greater than b")</a:t>
            </a:r>
            <a:endParaRPr lang="en-GB" sz="2000" b="1" dirty="0"/>
          </a:p>
        </p:txBody>
      </p:sp>
    </p:spTree>
    <p:extLst>
      <p:ext uri="{BB962C8B-B14F-4D97-AF65-F5344CB8AC3E}">
        <p14:creationId xmlns:p14="http://schemas.microsoft.com/office/powerpoint/2010/main" val="3614311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3693</Words>
  <Application>Microsoft Macintosh PowerPoint</Application>
  <PresentationFormat>On-screen Show (4:3)</PresentationFormat>
  <Paragraphs>149</Paragraphs>
  <Slides>27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Arimo Bold</vt:lpstr>
      <vt:lpstr>Calibri</vt:lpstr>
      <vt:lpstr>Calibri Light</vt:lpstr>
      <vt:lpstr>Montserrat Bold</vt:lpstr>
      <vt:lpstr>Quicksand</vt:lpstr>
      <vt:lpstr>Segoe UI</vt:lpstr>
      <vt:lpstr>Verdana</vt:lpstr>
      <vt:lpstr>Office Theme</vt:lpstr>
      <vt:lpstr>PowerPoint Presentation</vt:lpstr>
      <vt:lpstr>Python Programming</vt:lpstr>
      <vt:lpstr>Operators are used to perform operations on variables and values. Below are different type of operator in python.              </vt:lpstr>
      <vt:lpstr>            Variables and Data Types  A Variable is a container used to store data values. Unlike some other programming languages, Python does not require explicit declaration of a variable before its use. A variable is first assign a value to it.      Creating and Assigning Variable in Python a. Variables are dynamically typed,  meaning the same variable can hold different types of values during program execution.     b. Python allows assigning the same value to multiple variables in a single line.           </vt:lpstr>
      <vt:lpstr>X, Y, Z = 1, 2.5, “Python code” Print(X, Y, Z)</vt:lpstr>
      <vt:lpstr>    Basic Input/Output Function  Python have  two important functions called the input/output functions. These are:  1. input(): it is used to take user input. By default, it return the user input in form of a string.  2. Print():  This function is use to print the output of a text, variables and expressions on the console.        Name = input(“Enter your name:  ”)   print(“Hello, “,  Name, “! Welcome!”)    </vt:lpstr>
      <vt:lpstr> </vt:lpstr>
      <vt:lpstr>  Control Flow Control flow statements in Python dictate the order in which code is executed. They allow for decision-making, repetition, and alteration of the program's flow.  Conditional Statements: if: Executes a block of code if a condition is true. elif: (else if) Checks an additional condition if the preceding if condition is false. else: Executes a block of code if all preceding if and elif conditions are false  Example 1 a = 33 b = 200 if b &gt; a:      print("b is greater than a")  OR    if a &gt; b: print("a is greater than b")</vt:lpstr>
      <vt:lpstr>    Example 2   a = 33   b = 33   if b &gt; a:           print("b is greater than a")         elif a == b:            print("a and b are equal")     Example 3   a = 200   b = 33   if b &gt; a:             print("b is greater than a")        elif a == b:             print("a and b are equal")   else:           print("a is greater than b")</vt:lpstr>
      <vt:lpstr>Example 4 a = 200 b = 33 if b &gt; a:   print("b is greater than a") else:   print("b is not greater than a")</vt:lpstr>
      <vt:lpstr>  Using AND, OR and NOT OR The and keyword is a logical operator, and is used to combine conditional statements:     Example Test if a is greater than b, AND if c is greater than a:   a = 200  b = 33  c = 500  if a &gt; b and c &gt; a:            print("Both conditions are True")   </vt:lpstr>
      <vt:lpstr>     OR The or keyword is a logical operator, and is used to combine conditional statements:    Example Test if a is greater than b, OR if a is greater than c:  a = 200  b = 33  c = 500  if a &gt; b or a &gt; c:         print("At least one of the conditions is True")      NOT The not keyword is a logical operator, and is used to reverse the result of the conditional statement:    Example Test if a is NOT greater than b:   a = 33  b = 200  if not a &gt; b:        print("a is NOT greater than b")    </vt:lpstr>
      <vt:lpstr>    Nested If You can have if statements inside if statements, this is called nested if statements.     Example  x = 41  if x &gt; 10:           print("Above ten,")    if x &gt; 20:             print("and also above 20!")    else:             print("but not above 20.")     The pass Statement if statements cannot be empty, but if you for some reason have an if statement with no content, put in the pass statement to avoid getting an error.     Example   a = 33   b = 200   if b &gt; a:         pass </vt:lpstr>
      <vt:lpstr>       Loops    Python For Loops A for loop is used for iterating over a sequence (that is either a list, a tuple, a dictionary, a set, or a string). With the for loop we can execute a set of statements, once for each item in a list, tuple, set etc.     Example  Print each fruit in a fruit list:     fruits = ["apple", "banana", "cherry"]  for x in fruits:          print(x) The for loop does not require an indexing variable to set beforehand.  Looping Through a String Even strings are iterable objects, they contain a sequence of characters:     Example Loop through the letters in the word "banana":  for x in "banana":          print(x)  </vt:lpstr>
      <vt:lpstr>   The break Statement With the break statement we can stop the loop before it has looped through all the items:    Example Exit the loop when x is "banana":  fruits = ["apple", "banana", "cherry"]  for x in fruits:       print(x)   if x == "banana":          break     Example Exit the loop when x is "banana", but this time the break comes before the print:  fruits = ["apple", "banana", "cherry"]  for x in fruits:    if x == "banana":               break    print(x)  </vt:lpstr>
      <vt:lpstr>   The continue Statement With the continue statement we can stop the current iteration of the loop, and continue with the next:    Example  Do not print banana:   fruits = ["apple", "banana", "cherry"]   for x in fruits:    if x == "banana":            continue      print(x)    The range() Function To loop through a set of code a specified number of times, we can use the range() function, the range() function returns a sequence of numbers, starting from 0 by default, and increments by 1 (by default), and ends at a specified number.   Example  Using the range() function:   for x in range(6):            print(x) </vt:lpstr>
      <vt:lpstr>Else in For Loop The else keyword in a for loop specifies a block of code to be executed when the loop is finished:    Example Print all numbers from 0 to 5, and print a message when the loop has ended:    for x in range(6):             print(x)    else:     print("Finally finished!")     Nested Loops A nested loop is a loop inside a loop. The "inner loop" will be executed one time for each iteration of the "outer loop":    Example   Print each adjective for every fruit:   adj = ["red", "big", "tasty"]   fruits = ["apple", "banana", "cherry"]   for x in adj:         for y in fruits:               print(x, y) </vt:lpstr>
      <vt:lpstr>         The pass Statement for loops cannot be empty, but if you for some reason have a for loop with no content, put in the pass statement to avoid getting an error.    Example   for x in [0, 1, 2]:           pass    Python While Loops    Python Loops Python has two primitive loop commands: 1. while loops 2. for loops     The while Loop With the while loop we can execute a set of statements as long as a condition is true.    Example   Print i as long as i is less than 6:   i = 1   while i &lt; 6:          print(i)     i += 1     </vt:lpstr>
      <vt:lpstr>   The break Statement With the break statement we can stop the loop even if the while condition is true: Example Exit the loop when i is 3: i = 1             while i &lt; 6:                  print(i)         if i == 3:                break    i += 1  The continue Statement With the continue statement we can stop the current iteration, and continue with the next: Example Continue to the next iteration if i is 3: i = 0             while i &lt; 6:              i += 1       if i == 3:                   continue     print(i)   </vt:lpstr>
      <vt:lpstr>   The else Statement With the else statement we can run a block of code once when the condition no longer is true:    Example Print a message once the condition is false:   i = 1   while i &lt; 6:         print(i)     i += 1   else:           print("i is no longer less than 6") </vt:lpstr>
      <vt:lpstr> There are four collection data types in the Python programming language:    List is a collection which is ordered and changeable. Allows duplicate members. Tuple is a collection which is ordered and unchangeable. Allows duplicate members. Set is a collection which is unordered, unchangeable*, and unindexed. No duplicate members. Dictionary is a collection which is ordered** and changeable. No duplicate members.     List Lists are used to store multiple items in a single variable, and  are created using square brackets:   mylist = ["apple", "banana", "cherry"]  print(thislist)     List Items List items are ordered, changeable, and allow duplicate values. List items are indexed, the first item has index [0], the second item has index [1] etc.     Ordered When we say that lists are ordered, it means that the items have a defined order, and that order will not change. If you add new items to a list, the new items will be placed at the end of the list.     </vt:lpstr>
      <vt:lpstr>PowerPoint Presentation</vt:lpstr>
      <vt:lpstr>         Python Tuples Tuples are used to store multiple items in a single variable. A tuple is a collection which is ordered, unchangeable, and allow duplicate values. Tuple items are indexed, the first item has index [0], the second item has index [1] etc.  Tuples are written with round brackets.    Example  Create a Tuple:  thistuple = ("apple", "banana", "cherry")  print(thistuple)       Allow Duplicates Since tuples are indexed, they can have items with the same value:    Example  Tuples allow duplicate values:  thistuple = ("apple", "banana", "cherry", "apple", "cherry")  print(thistuple)   </vt:lpstr>
      <vt:lpstr>   Tuple Length To determine how many items a tuple has, use the len() function:    Example Print the number of items in the tuple: thistuple = ("apple", "banana", "cherry") print(len(thistuple))    Create Tuple With One Item To create a tuple with only one item, you have to add a comma after the item, otherwise Python will not recognize it as a tuple.    Example One item tuple, remember the comma: thistuple = ("apple",) print(type(thistuple))  #NOT a tuple thistuple = ("apple") print(type(thistuple))  </vt:lpstr>
      <vt:lpstr>         Tuple Items - Data Types Tuple items can be of any data type:   Example A tuple with strings, integers and boolean values: tuple1 = ("abc", 34, True, 40, "male") print(tuple)    Access Tuple Items You can access tuple items by referring to the index number, inside square brackets:   Example Print the second item in the tuple: thistuple = ("apple", "banana", "cherry") print(thistuple[1])        </vt:lpstr>
      <vt:lpstr>      Negative Indexing Negative indexing means start from the end. 1 refers to the last item, -2 refers to the second last item etc.    Example Print the last item of the tuple: thistuple = ("apple", "banana", "cherry") print(thistuple[-1])     Change Tuple Values Once a tuple is created, you cannot change its values. Tuples are unchangeable, or immutable as it also is called. But there is a workaround. You can convert the tuple into a list, change the list, and convert the list back into a tuple.     Example Convert the tuple into a list to be able to change it: x = ("apple", "banana", "cherry") y = list(x) y[1] = "kiwi" x = tuple(y) print(x)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Tsenum, Joseph L.</cp:lastModifiedBy>
  <cp:revision>77</cp:revision>
  <dcterms:created xsi:type="dcterms:W3CDTF">2025-06-03T14:40:38Z</dcterms:created>
  <dcterms:modified xsi:type="dcterms:W3CDTF">2025-07-16T23:46:38Z</dcterms:modified>
</cp:coreProperties>
</file>